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2" r:id="rId2"/>
  </p:sldMasterIdLst>
  <p:notesMasterIdLst>
    <p:notesMasterId r:id="rId36"/>
  </p:notesMasterIdLst>
  <p:sldIdLst>
    <p:sldId id="378" r:id="rId3"/>
    <p:sldId id="351" r:id="rId4"/>
    <p:sldId id="257" r:id="rId5"/>
    <p:sldId id="386" r:id="rId6"/>
    <p:sldId id="356" r:id="rId7"/>
    <p:sldId id="366" r:id="rId8"/>
    <p:sldId id="383" r:id="rId9"/>
    <p:sldId id="399" r:id="rId10"/>
    <p:sldId id="377" r:id="rId11"/>
    <p:sldId id="359" r:id="rId12"/>
    <p:sldId id="360" r:id="rId13"/>
    <p:sldId id="385" r:id="rId14"/>
    <p:sldId id="397" r:id="rId15"/>
    <p:sldId id="398" r:id="rId16"/>
    <p:sldId id="361" r:id="rId17"/>
    <p:sldId id="387" r:id="rId18"/>
    <p:sldId id="379" r:id="rId19"/>
    <p:sldId id="382" r:id="rId20"/>
    <p:sldId id="388" r:id="rId21"/>
    <p:sldId id="365" r:id="rId22"/>
    <p:sldId id="389" r:id="rId23"/>
    <p:sldId id="381" r:id="rId24"/>
    <p:sldId id="390" r:id="rId25"/>
    <p:sldId id="391" r:id="rId26"/>
    <p:sldId id="396" r:id="rId27"/>
    <p:sldId id="380" r:id="rId28"/>
    <p:sldId id="370" r:id="rId29"/>
    <p:sldId id="393" r:id="rId30"/>
    <p:sldId id="394" r:id="rId31"/>
    <p:sldId id="395" r:id="rId32"/>
    <p:sldId id="363" r:id="rId33"/>
    <p:sldId id="400" r:id="rId34"/>
    <p:sldId id="349" r:id="rId35"/>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5"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M. Parenteau" initials="DMP" lastIdx="14" clrIdx="0"/>
  <p:cmAuthor id="1" name="Jeanie D. Marketon" initials="JDM" lastIdx="4" clrIdx="1">
    <p:extLst>
      <p:ext uri="{19B8F6BF-5375-455C-9EA6-DF929625EA0E}">
        <p15:presenceInfo xmlns:p15="http://schemas.microsoft.com/office/powerpoint/2012/main" userId="S-1-5-21-2198907615-2651961824-3661134537-18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C79"/>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72" autoAdjust="0"/>
    <p:restoredTop sz="94660"/>
  </p:normalViewPr>
  <p:slideViewPr>
    <p:cSldViewPr>
      <p:cViewPr varScale="1">
        <p:scale>
          <a:sx n="110" d="100"/>
          <a:sy n="110" d="100"/>
        </p:scale>
        <p:origin x="1834" y="67"/>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p:scale>
          <a:sx n="100" d="100"/>
          <a:sy n="100" d="100"/>
        </p:scale>
        <p:origin x="-996" y="512"/>
      </p:cViewPr>
      <p:guideLst>
        <p:guide orient="horz" pos="2905"/>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1169"/>
          </a:xfrm>
          <a:prstGeom prst="rect">
            <a:avLst/>
          </a:prstGeom>
        </p:spPr>
        <p:txBody>
          <a:bodyPr vert="horz" lIns="93177" tIns="46589" rIns="93177" bIns="46589" rtlCol="0"/>
          <a:lstStyle>
            <a:lvl1pPr algn="r">
              <a:defRPr sz="1200"/>
            </a:lvl1pPr>
          </a:lstStyle>
          <a:p>
            <a:fld id="{A7758C16-38D4-4FAE-9AEA-D692BA6AFE7C}" type="datetimeFigureOut">
              <a:rPr lang="en-US" smtClean="0"/>
              <a:t>4/17/2018</a:t>
            </a:fld>
            <a:endParaRPr lang="en-US" dirty="0"/>
          </a:p>
        </p:txBody>
      </p:sp>
      <p:sp>
        <p:nvSpPr>
          <p:cNvPr id="4" name="Slide Image Placeholder 3"/>
          <p:cNvSpPr>
            <a:spLocks noGrp="1" noRot="1" noChangeAspect="1"/>
          </p:cNvSpPr>
          <p:nvPr>
            <p:ph type="sldImg" idx="2"/>
          </p:nvPr>
        </p:nvSpPr>
        <p:spPr>
          <a:xfrm>
            <a:off x="1200150" y="692150"/>
            <a:ext cx="4610100" cy="34575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381103"/>
            <a:ext cx="5608320" cy="4150519"/>
          </a:xfrm>
          <a:prstGeom prst="rect">
            <a:avLst/>
          </a:prstGeom>
        </p:spPr>
        <p:txBody>
          <a:bodyPr vert="horz" lIns="93177" tIns="46589" rIns="93177" bIns="46589" rtlCol="0"/>
          <a:lstStyle/>
          <a:p>
            <a:pPr lvl="0"/>
            <a:r>
              <a:rPr lang="en-US" dirty="0"/>
              <a:t>Solid Waste Planning</a:t>
            </a:r>
          </a:p>
          <a:p>
            <a:pPr lvl="0"/>
            <a:r>
              <a:rPr lang="en-US" dirty="0"/>
              <a:t>Environmental Review</a:t>
            </a:r>
          </a:p>
          <a:p>
            <a:pPr lvl="0"/>
            <a:r>
              <a:rPr lang="en-US" dirty="0"/>
              <a:t>Siting &amp; Hydrogeology Studies</a:t>
            </a:r>
          </a:p>
          <a:p>
            <a:pPr lvl="0"/>
            <a:r>
              <a:rPr lang="en-US" dirty="0"/>
              <a:t>Operations &amp; Maintenance Support</a:t>
            </a:r>
          </a:p>
          <a:p>
            <a:pPr lvl="0"/>
            <a:r>
              <a:rPr lang="en-US" dirty="0"/>
              <a:t>Environmental Monitoring &amp; Reporting</a:t>
            </a:r>
          </a:p>
          <a:p>
            <a:pPr lvl="0"/>
            <a:r>
              <a:rPr lang="en-US" dirty="0"/>
              <a:t>Design, Permitting &amp; Construction Documents</a:t>
            </a:r>
          </a:p>
          <a:p>
            <a:pPr lvl="0"/>
            <a:r>
              <a:rPr lang="en-US" dirty="0"/>
              <a:t>Construction Management</a:t>
            </a:r>
          </a:p>
          <a:p>
            <a:pPr lvl="0"/>
            <a:r>
              <a:rPr lang="en-US" dirty="0"/>
              <a:t>Fifth level</a:t>
            </a:r>
          </a:p>
          <a:p>
            <a:pPr rtl="0"/>
            <a:r>
              <a:rPr lang="en-US" sz="1200" b="0" i="0" u="none" strike="noStrike" baseline="30000" dirty="0">
                <a:solidFill>
                  <a:srgbClr val="19935B"/>
                </a:solidFill>
                <a:latin typeface="Open Sans Extrabold"/>
              </a:rPr>
              <a:t>Our Experience is Your Benefit</a:t>
            </a:r>
          </a:p>
          <a:p>
            <a:pPr rtl="0"/>
            <a:r>
              <a:rPr lang="en-US" sz="1000" b="0" i="0" u="none" strike="noStrike" baseline="30000" dirty="0">
                <a:solidFill>
                  <a:srgbClr val="000000"/>
                </a:solidFill>
                <a:latin typeface="Open Sans"/>
              </a:rPr>
              <a:t>We work collaboratively with you to maximize the cost effectiveness and operational ease of your site’s construction, regulatory compliance and O&amp;M activities, without compromising environmental protection. Wenck’ s depth and breadth of staff in these areas, combined with decades of experience from our senior leadership, allows us to efficiently bring those resources to the table for your project at the essential times.  This knowledge and experience keeps schedules on track and tackles the issues in a timely and cost effective manner. </a:t>
            </a:r>
          </a:p>
          <a:p>
            <a:pPr rtl="0"/>
            <a:endParaRPr lang="en-US" sz="1000" b="0" i="0" u="none" strike="noStrike" baseline="30000" dirty="0">
              <a:solidFill>
                <a:srgbClr val="000000"/>
              </a:solidFill>
              <a:latin typeface="Open Sans"/>
            </a:endParaRPr>
          </a:p>
          <a:p>
            <a:pPr rtl="0"/>
            <a:r>
              <a:rPr lang="en-US" sz="1000" b="0" i="0" u="none" strike="noStrike" baseline="30000" dirty="0">
                <a:solidFill>
                  <a:srgbClr val="000000"/>
                </a:solidFill>
                <a:latin typeface="Open Sans"/>
              </a:rPr>
              <a:t>Wenck can also efficiently manage landfill construction projects reducing the need for multiple sub consultants by providing contractor management, on-site, survey, site soil density testing and liner leak location survey services with in-house resources. </a:t>
            </a:r>
          </a:p>
          <a:p>
            <a:pPr lvl="0"/>
            <a:endParaRPr lang="en-US" dirty="0"/>
          </a:p>
        </p:txBody>
      </p:sp>
      <p:sp>
        <p:nvSpPr>
          <p:cNvPr id="6" name="Footer Placeholder 5"/>
          <p:cNvSpPr>
            <a:spLocks noGrp="1"/>
          </p:cNvSpPr>
          <p:nvPr>
            <p:ph type="ftr" sz="quarter" idx="4"/>
          </p:nvPr>
        </p:nvSpPr>
        <p:spPr>
          <a:xfrm>
            <a:off x="0" y="8760606"/>
            <a:ext cx="3037840" cy="461169"/>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60606"/>
            <a:ext cx="3037840" cy="461169"/>
          </a:xfrm>
          <a:prstGeom prst="rect">
            <a:avLst/>
          </a:prstGeom>
        </p:spPr>
        <p:txBody>
          <a:bodyPr vert="horz" lIns="93177" tIns="46589" rIns="93177" bIns="46589" rtlCol="0" anchor="b"/>
          <a:lstStyle>
            <a:lvl1pPr algn="r">
              <a:defRPr sz="1200"/>
            </a:lvl1pPr>
          </a:lstStyle>
          <a:p>
            <a:fld id="{BAD21035-590D-42BD-8C5F-B6F5C12B7D70}" type="slidenum">
              <a:rPr lang="en-US" smtClean="0"/>
              <a:t>‹#›</a:t>
            </a:fld>
            <a:endParaRPr lang="en-US" dirty="0"/>
          </a:p>
        </p:txBody>
      </p:sp>
    </p:spTree>
    <p:extLst>
      <p:ext uri="{BB962C8B-B14F-4D97-AF65-F5344CB8AC3E}">
        <p14:creationId xmlns:p14="http://schemas.microsoft.com/office/powerpoint/2010/main" val="2832579712"/>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000" b="0" i="0" u="none" strike="noStrike" kern="1200" baseline="30000" smtClean="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657E6D-E02B-4175-8FE7-D8B5573DFBB8}" type="slidenum">
              <a:rPr lang="en-US" smtClean="0">
                <a:latin typeface="Verdana"/>
                <a:cs typeface="Verdana"/>
              </a:rPr>
              <a:t>1</a:t>
            </a:fld>
            <a:endParaRPr lang="en-US" dirty="0">
              <a:latin typeface="Verdana"/>
              <a:cs typeface="Verdana"/>
            </a:endParaRPr>
          </a:p>
        </p:txBody>
      </p:sp>
    </p:spTree>
    <p:extLst>
      <p:ext uri="{BB962C8B-B14F-4D97-AF65-F5344CB8AC3E}">
        <p14:creationId xmlns:p14="http://schemas.microsoft.com/office/powerpoint/2010/main" val="260229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21035-590D-42BD-8C5F-B6F5C12B7D70}" type="slidenum">
              <a:rPr lang="en-US" smtClean="0"/>
              <a:t>3</a:t>
            </a:fld>
            <a:endParaRPr lang="en-US" dirty="0"/>
          </a:p>
        </p:txBody>
      </p:sp>
    </p:spTree>
    <p:extLst>
      <p:ext uri="{BB962C8B-B14F-4D97-AF65-F5344CB8AC3E}">
        <p14:creationId xmlns:p14="http://schemas.microsoft.com/office/powerpoint/2010/main" val="105339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21035-590D-42BD-8C5F-B6F5C12B7D70}" type="slidenum">
              <a:rPr lang="en-US" smtClean="0"/>
              <a:t>4</a:t>
            </a:fld>
            <a:endParaRPr lang="en-US" dirty="0"/>
          </a:p>
        </p:txBody>
      </p:sp>
    </p:spTree>
    <p:extLst>
      <p:ext uri="{BB962C8B-B14F-4D97-AF65-F5344CB8AC3E}">
        <p14:creationId xmlns:p14="http://schemas.microsoft.com/office/powerpoint/2010/main" val="109550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21035-590D-42BD-8C5F-B6F5C12B7D70}" type="slidenum">
              <a:rPr lang="en-US" smtClean="0"/>
              <a:t>5</a:t>
            </a:fld>
            <a:endParaRPr lang="en-US" dirty="0"/>
          </a:p>
        </p:txBody>
      </p:sp>
    </p:spTree>
    <p:extLst>
      <p:ext uri="{BB962C8B-B14F-4D97-AF65-F5344CB8AC3E}">
        <p14:creationId xmlns:p14="http://schemas.microsoft.com/office/powerpoint/2010/main" val="2519888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1.xml"/><Relationship Id="rId5" Type="http://schemas.openxmlformats.org/officeDocument/2006/relationships/image" Target="../media/image5.wmf"/><Relationship Id="rId4" Type="http://schemas.openxmlformats.org/officeDocument/2006/relationships/image" Target="../media/image4.w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2.xml"/><Relationship Id="rId5" Type="http://schemas.openxmlformats.org/officeDocument/2006/relationships/image" Target="../media/image5.wmf"/><Relationship Id="rId4" Type="http://schemas.openxmlformats.org/officeDocument/2006/relationships/image" Target="../media/image4.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D069-9563-4279-9B20-E9B51EA0D2B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6D3FAE3-E56B-47A1-9552-FF2E9927070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A315C36-680D-4957-96AD-A8E154D04DD4}"/>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5" name="Footer Placeholder 4">
            <a:extLst>
              <a:ext uri="{FF2B5EF4-FFF2-40B4-BE49-F238E27FC236}">
                <a16:creationId xmlns:a16="http://schemas.microsoft.com/office/drawing/2014/main" id="{E1A84DBB-69D1-4B4F-8F3C-6DE1F1BA732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267B30-786E-4A89-8EFC-743376EA6A40}"/>
              </a:ext>
            </a:extLst>
          </p:cNvPr>
          <p:cNvSpPr>
            <a:spLocks noGrp="1"/>
          </p:cNvSpPr>
          <p:nvPr>
            <p:ph type="sldNum" sz="quarter" idx="12"/>
          </p:nvPr>
        </p:nvSpPr>
        <p:spPr>
          <a:xfrm>
            <a:off x="6457950" y="6356351"/>
            <a:ext cx="2057400" cy="365125"/>
          </a:xfrm>
          <a:prstGeom prst="rect">
            <a:avLst/>
          </a:prstGeom>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4289091880"/>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B95A-83A1-4901-A42C-1B2A7B2AD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00796-5003-4C14-BDE1-B4F9119A78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5D310-E66A-41D0-A9CC-05E50031FE88}"/>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5" name="Footer Placeholder 4">
            <a:extLst>
              <a:ext uri="{FF2B5EF4-FFF2-40B4-BE49-F238E27FC236}">
                <a16:creationId xmlns:a16="http://schemas.microsoft.com/office/drawing/2014/main" id="{72D8A3B6-70CE-4AA3-BA8D-D33CB3D123E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256924-530D-4985-A95B-F8CCBE2EF83D}"/>
              </a:ext>
            </a:extLst>
          </p:cNvPr>
          <p:cNvSpPr>
            <a:spLocks noGrp="1"/>
          </p:cNvSpPr>
          <p:nvPr>
            <p:ph type="sldNum" sz="quarter" idx="12"/>
          </p:nvPr>
        </p:nvSpPr>
        <p:spPr>
          <a:xfrm>
            <a:off x="6457950" y="6356351"/>
            <a:ext cx="2057400" cy="365125"/>
          </a:xfrm>
          <a:prstGeom prst="rect">
            <a:avLst/>
          </a:prstGeom>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4239279091"/>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51E81-C4D1-4612-BE29-038E657819F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138AC6-3F95-483B-A9D4-EDE89847F22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A4274-51A1-49DD-B420-B8254B0538AB}"/>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5" name="Footer Placeholder 4">
            <a:extLst>
              <a:ext uri="{FF2B5EF4-FFF2-40B4-BE49-F238E27FC236}">
                <a16:creationId xmlns:a16="http://schemas.microsoft.com/office/drawing/2014/main" id="{8FDF9440-EC05-410A-B01D-8AF2B1606B0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1B8671-64C3-4E36-8E2C-07E1802CCA75}"/>
              </a:ext>
            </a:extLst>
          </p:cNvPr>
          <p:cNvSpPr>
            <a:spLocks noGrp="1"/>
          </p:cNvSpPr>
          <p:nvPr>
            <p:ph type="sldNum" sz="quarter" idx="12"/>
          </p:nvPr>
        </p:nvSpPr>
        <p:spPr>
          <a:xfrm>
            <a:off x="6457950" y="6356351"/>
            <a:ext cx="2057400" cy="365125"/>
          </a:xfrm>
          <a:prstGeom prst="rect">
            <a:avLst/>
          </a:prstGeom>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1040607924"/>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47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1" name="Pentagon 20"/>
          <p:cNvSpPr/>
          <p:nvPr userDrawn="1"/>
        </p:nvSpPr>
        <p:spPr>
          <a:xfrm flipH="1">
            <a:off x="0" y="-746949"/>
            <a:ext cx="9127103" cy="1493897"/>
          </a:xfrm>
          <a:prstGeom prst="homePlate">
            <a:avLst/>
          </a:prstGeom>
          <a:solidFill>
            <a:srgbClr val="003C79"/>
          </a:solidFill>
          <a:ln>
            <a:noFill/>
          </a:ln>
          <a:effectLst/>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Verdana"/>
              <a:cs typeface="Verdana"/>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564" y="2731371"/>
            <a:ext cx="1527175" cy="1527175"/>
          </a:xfrm>
          <a:prstGeom prst="rect">
            <a:avLst/>
          </a:prstGeom>
        </p:spPr>
      </p:pic>
    </p:spTree>
    <p:extLst>
      <p:ext uri="{BB962C8B-B14F-4D97-AF65-F5344CB8AC3E}">
        <p14:creationId xmlns:p14="http://schemas.microsoft.com/office/powerpoint/2010/main" val="143818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743200"/>
            <a:ext cx="7772400" cy="896206"/>
          </a:xfrm>
        </p:spPr>
        <p:txBody>
          <a:bodyPr anchor="t">
            <a:normAutofit/>
          </a:bodyPr>
          <a:lstStyle>
            <a:lvl1pPr algn="l">
              <a:defRPr sz="3600" b="1" cap="none" baseline="0">
                <a:solidFill>
                  <a:schemeClr val="tx2"/>
                </a:solidFill>
                <a:latin typeface="Verdana"/>
                <a:cs typeface="Verdana"/>
              </a:defRPr>
            </a:lvl1pPr>
          </a:lstStyle>
          <a:p>
            <a:r>
              <a:rPr lang="en-US" dirty="0"/>
              <a:t>Section Title Here</a:t>
            </a:r>
          </a:p>
        </p:txBody>
      </p:sp>
    </p:spTree>
    <p:extLst>
      <p:ext uri="{BB962C8B-B14F-4D97-AF65-F5344CB8AC3E}">
        <p14:creationId xmlns:p14="http://schemas.microsoft.com/office/powerpoint/2010/main" val="404074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2987357" cy="3982965"/>
          </a:xfrm>
        </p:spPr>
        <p:txBody>
          <a:bodyPr>
            <a:normAutofit/>
          </a:bodyPr>
          <a:lstStyle>
            <a:lvl1pPr>
              <a:defRPr sz="18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hasCustomPrompt="1"/>
          </p:nvPr>
        </p:nvSpPr>
        <p:spPr>
          <a:xfrm>
            <a:off x="685800" y="685800"/>
            <a:ext cx="7864475" cy="914400"/>
          </a:xfrm>
        </p:spPr>
        <p:txBody>
          <a:bodyPr/>
          <a:lstStyle>
            <a:lvl1pPr>
              <a:defRPr b="1">
                <a:solidFill>
                  <a:schemeClr val="tx2"/>
                </a:solidFill>
              </a:defRPr>
            </a:lvl1pPr>
          </a:lstStyle>
          <a:p>
            <a:r>
              <a:rPr lang="en-US" dirty="0"/>
              <a:t>Slide Title</a:t>
            </a:r>
          </a:p>
        </p:txBody>
      </p:sp>
      <p:sp>
        <p:nvSpPr>
          <p:cNvPr id="8" name="Picture Placeholder 7"/>
          <p:cNvSpPr>
            <a:spLocks noGrp="1"/>
          </p:cNvSpPr>
          <p:nvPr>
            <p:ph type="pic" sz="quarter" idx="13"/>
          </p:nvPr>
        </p:nvSpPr>
        <p:spPr>
          <a:xfrm>
            <a:off x="3795712" y="1828800"/>
            <a:ext cx="4754563" cy="3983037"/>
          </a:xfrm>
        </p:spPr>
        <p:txBody>
          <a:bodyPr/>
          <a:lstStyle/>
          <a:p>
            <a:endParaRPr lang="en-US" dirty="0"/>
          </a:p>
        </p:txBody>
      </p:sp>
      <p:sp>
        <p:nvSpPr>
          <p:cNvPr id="9" name="Slide Number Placeholder 5"/>
          <p:cNvSpPr>
            <a:spLocks noGrp="1"/>
          </p:cNvSpPr>
          <p:nvPr>
            <p:ph type="sldNum" sz="quarter" idx="4"/>
          </p:nvPr>
        </p:nvSpPr>
        <p:spPr>
          <a:xfrm>
            <a:off x="4267467" y="6250163"/>
            <a:ext cx="609066" cy="472370"/>
          </a:xfrm>
          <a:prstGeom prst="rect">
            <a:avLst/>
          </a:prstGeom>
        </p:spPr>
        <p:txBody>
          <a:bodyPr/>
          <a:lstStyle>
            <a:lvl1pPr algn="r">
              <a:defRPr sz="1000">
                <a:solidFill>
                  <a:schemeClr val="accent6"/>
                </a:solidFill>
                <a:latin typeface="Verdana"/>
                <a:cs typeface="Verdana"/>
              </a:defRPr>
            </a:lvl1pPr>
          </a:lstStyle>
          <a:p>
            <a:pPr algn="ctr"/>
            <a:fld id="{210BF9EF-2293-1D43-8241-A43FAD17FE18}" type="slidenum">
              <a:rPr lang="en-US" smtClean="0">
                <a:solidFill>
                  <a:srgbClr val="666666"/>
                </a:solidFill>
              </a:rPr>
              <a:pPr algn="ctr"/>
              <a:t>‹#›</a:t>
            </a:fld>
            <a:endParaRPr lang="en-US" dirty="0">
              <a:solidFill>
                <a:srgbClr val="666666"/>
              </a:solidFill>
            </a:endParaRPr>
          </a:p>
        </p:txBody>
      </p:sp>
    </p:spTree>
    <p:extLst>
      <p:ext uri="{BB962C8B-B14F-4D97-AF65-F5344CB8AC3E}">
        <p14:creationId xmlns:p14="http://schemas.microsoft.com/office/powerpoint/2010/main" val="334966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6656" y="1828800"/>
            <a:ext cx="3822192" cy="639762"/>
          </a:xfrm>
          <a:solidFill>
            <a:srgbClr val="003C79"/>
          </a:solidFill>
        </p:spPr>
        <p:txBody>
          <a:bodyPr lIns="182880" rIns="91440" anchor="ctr">
            <a:normAutofit/>
          </a:bodyPr>
          <a:lstStyle>
            <a:lvl1pPr marL="0" indent="0" algn="l">
              <a:spcAft>
                <a:spcPts val="0"/>
              </a:spcAft>
              <a:buNone/>
              <a:defRPr sz="1600" b="0">
                <a:solidFill>
                  <a:schemeClr val="bg1"/>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77332" y="2600960"/>
            <a:ext cx="3820055" cy="2966879"/>
          </a:xfrm>
        </p:spPr>
        <p:txBody>
          <a:bodyPr/>
          <a:lstStyle>
            <a:lvl1pPr>
              <a:defRPr sz="2000">
                <a:solidFill>
                  <a:schemeClr val="tx2"/>
                </a:solidFill>
              </a:defRPr>
            </a:lvl1pPr>
            <a:lvl2pPr marL="576263" indent="-274320">
              <a:buSzPct val="100000"/>
              <a:buFont typeface="Wingdings" panose="05000000000000000000" pitchFamily="2" charset="2"/>
              <a:buChar char="§"/>
              <a:defRPr sz="1800">
                <a:solidFill>
                  <a:schemeClr val="tx2"/>
                </a:solidFill>
              </a:defRPr>
            </a:lvl2pPr>
            <a:lvl3pPr marL="969963" indent="-342900">
              <a:buFont typeface="Wingdings" panose="05000000000000000000" pitchFamily="2" charset="2"/>
              <a:buChar char="§"/>
              <a:defRPr sz="1600">
                <a:solidFill>
                  <a:schemeClr val="tx2"/>
                </a:solidFill>
              </a:defRPr>
            </a:lvl3pPr>
            <a:lvl4pPr marL="1143000" indent="-228600">
              <a:buSzPct val="100000"/>
              <a:buFont typeface="Wingdings" panose="05000000000000000000" pitchFamily="2" charset="2"/>
              <a:buChar char="§"/>
              <a:defRPr sz="1400">
                <a:solidFill>
                  <a:schemeClr val="tx2"/>
                </a:solidFill>
              </a:defRPr>
            </a:lvl4pPr>
            <a:lvl5pPr marL="1520190" indent="-285750">
              <a:buFont typeface="Wingdings" panose="05000000000000000000" pitchFamily="2" charset="2"/>
              <a:buChar char="§"/>
              <a:defRPr sz="1400">
                <a:solidFill>
                  <a:schemeClr val="tx2"/>
                </a:solidFill>
              </a:defRPr>
            </a:lvl5pPr>
            <a:lvl6pPr>
              <a:defRPr sz="1600"/>
            </a:lvl6pPr>
            <a:lvl7pPr>
              <a:defRPr sz="1600"/>
            </a:lvl7pPr>
            <a:lvl8pPr>
              <a:defRPr sz="1600"/>
            </a:lvl8pPr>
            <a:lvl9pPr>
              <a:defRPr sz="16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4645025" y="2600960"/>
            <a:ext cx="3822192" cy="2966879"/>
          </a:xfrm>
        </p:spPr>
        <p:txBody>
          <a:bodyPr/>
          <a:lstStyle>
            <a:lvl1pPr>
              <a:defRPr sz="2000">
                <a:solidFill>
                  <a:schemeClr val="tx2"/>
                </a:solidFill>
              </a:defRPr>
            </a:lvl1pPr>
            <a:lvl2pPr marL="576263" indent="-274320">
              <a:buSzPct val="100000"/>
              <a:buFont typeface="Wingdings" panose="05000000000000000000" pitchFamily="2" charset="2"/>
              <a:buChar char="§"/>
              <a:defRPr sz="1800">
                <a:solidFill>
                  <a:schemeClr val="tx2"/>
                </a:solidFill>
              </a:defRPr>
            </a:lvl2pPr>
            <a:lvl3pPr marL="969963" indent="-342900">
              <a:buFont typeface="Wingdings" panose="05000000000000000000" pitchFamily="2" charset="2"/>
              <a:buChar char="§"/>
              <a:defRPr sz="1600">
                <a:solidFill>
                  <a:schemeClr val="tx2"/>
                </a:solidFill>
              </a:defRPr>
            </a:lvl3pPr>
            <a:lvl4pPr marL="1143000" indent="-228600">
              <a:buSzPct val="100000"/>
              <a:buFont typeface="Wingdings" panose="05000000000000000000" pitchFamily="2" charset="2"/>
              <a:buChar char="§"/>
              <a:defRPr sz="1400">
                <a:solidFill>
                  <a:schemeClr val="tx2"/>
                </a:solidFill>
              </a:defRPr>
            </a:lvl4pPr>
            <a:lvl5pPr marL="1520190" indent="-285750">
              <a:buFont typeface="Wingdings" panose="05000000000000000000" pitchFamily="2" charset="2"/>
              <a:buChar char="§"/>
              <a:defRPr sz="1400">
                <a:solidFill>
                  <a:schemeClr val="tx2"/>
                </a:solidFill>
              </a:defRPr>
            </a:lvl5pPr>
            <a:lvl6pPr>
              <a:defRPr sz="1600"/>
            </a:lvl6pPr>
            <a:lvl7pPr>
              <a:defRPr sz="1600"/>
            </a:lvl7pPr>
            <a:lvl8pPr>
              <a:defRPr sz="1600"/>
            </a:lvl8pPr>
            <a:lvl9pPr>
              <a:defRPr sz="16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p:cNvSpPr>
            <a:spLocks noGrp="1"/>
          </p:cNvSpPr>
          <p:nvPr>
            <p:ph type="body" idx="13"/>
          </p:nvPr>
        </p:nvSpPr>
        <p:spPr>
          <a:xfrm>
            <a:off x="4645025" y="1828800"/>
            <a:ext cx="3822192" cy="639762"/>
          </a:xfrm>
          <a:solidFill>
            <a:srgbClr val="003C79"/>
          </a:solidFill>
        </p:spPr>
        <p:txBody>
          <a:bodyPr lIns="182880" rIns="91440" anchor="ctr">
            <a:normAutofit/>
          </a:bodyPr>
          <a:lstStyle>
            <a:lvl1pPr marL="0" indent="0" algn="l">
              <a:spcAft>
                <a:spcPts val="0"/>
              </a:spcAft>
              <a:buNone/>
              <a:defRPr sz="1600" b="0">
                <a:solidFill>
                  <a:schemeClr val="bg1"/>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itle 6"/>
          <p:cNvSpPr>
            <a:spLocks noGrp="1"/>
          </p:cNvSpPr>
          <p:nvPr>
            <p:ph type="title" hasCustomPrompt="1"/>
          </p:nvPr>
        </p:nvSpPr>
        <p:spPr>
          <a:xfrm>
            <a:off x="639763" y="457201"/>
            <a:ext cx="7864475" cy="914400"/>
          </a:xfrm>
        </p:spPr>
        <p:txBody>
          <a:bodyPr/>
          <a:lstStyle>
            <a:lvl1pPr>
              <a:defRPr b="1" i="0">
                <a:solidFill>
                  <a:schemeClr val="tx2"/>
                </a:solidFill>
              </a:defRPr>
            </a:lvl1pPr>
          </a:lstStyle>
          <a:p>
            <a:r>
              <a:rPr lang="en-US" dirty="0"/>
              <a:t>Slide Title</a:t>
            </a:r>
          </a:p>
        </p:txBody>
      </p:sp>
      <p:sp>
        <p:nvSpPr>
          <p:cNvPr id="8" name="Slide Number Placeholder 5"/>
          <p:cNvSpPr>
            <a:spLocks noGrp="1"/>
          </p:cNvSpPr>
          <p:nvPr>
            <p:ph type="sldNum" sz="quarter" idx="14"/>
          </p:nvPr>
        </p:nvSpPr>
        <p:spPr>
          <a:xfrm>
            <a:off x="4267467" y="6250163"/>
            <a:ext cx="609066" cy="472370"/>
          </a:xfrm>
          <a:prstGeom prst="rect">
            <a:avLst/>
          </a:prstGeom>
        </p:spPr>
        <p:txBody>
          <a:bodyPr/>
          <a:lstStyle>
            <a:lvl1pPr algn="r">
              <a:defRPr sz="1000">
                <a:solidFill>
                  <a:schemeClr val="accent6"/>
                </a:solidFill>
                <a:latin typeface="Verdana"/>
                <a:cs typeface="Verdana"/>
              </a:defRPr>
            </a:lvl1pPr>
          </a:lstStyle>
          <a:p>
            <a:pPr algn="ctr"/>
            <a:fld id="{210BF9EF-2293-1D43-8241-A43FAD17FE18}" type="slidenum">
              <a:rPr lang="en-US" smtClean="0">
                <a:solidFill>
                  <a:srgbClr val="666666"/>
                </a:solidFill>
              </a:rPr>
              <a:pPr algn="ctr"/>
              <a:t>‹#›</a:t>
            </a:fld>
            <a:endParaRPr lang="en-US" dirty="0">
              <a:solidFill>
                <a:srgbClr val="666666"/>
              </a:solidFill>
            </a:endParaRPr>
          </a:p>
        </p:txBody>
      </p:sp>
    </p:spTree>
    <p:extLst>
      <p:ext uri="{BB962C8B-B14F-4D97-AF65-F5344CB8AC3E}">
        <p14:creationId xmlns:p14="http://schemas.microsoft.com/office/powerpoint/2010/main" val="264762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9" name="Slide Number Placeholder 5"/>
          <p:cNvSpPr>
            <a:spLocks noGrp="1"/>
          </p:cNvSpPr>
          <p:nvPr userDrawn="1">
            <p:ph type="sldNum" sz="quarter" idx="4"/>
          </p:nvPr>
        </p:nvSpPr>
        <p:spPr>
          <a:xfrm>
            <a:off x="4267467" y="6250163"/>
            <a:ext cx="609066" cy="472370"/>
          </a:xfrm>
          <a:prstGeom prst="rect">
            <a:avLst/>
          </a:prstGeom>
        </p:spPr>
        <p:txBody>
          <a:bodyPr/>
          <a:lstStyle>
            <a:lvl1pPr algn="r">
              <a:defRPr sz="1000">
                <a:solidFill>
                  <a:schemeClr val="accent6"/>
                </a:solidFill>
                <a:latin typeface="Verdana"/>
                <a:cs typeface="Verdana"/>
              </a:defRPr>
            </a:lvl1pPr>
          </a:lstStyle>
          <a:p>
            <a:pPr algn="ctr"/>
            <a:fld id="{210BF9EF-2293-1D43-8241-A43FAD17FE18}" type="slidenum">
              <a:rPr lang="en-US" smtClean="0">
                <a:solidFill>
                  <a:srgbClr val="666666"/>
                </a:solidFill>
              </a:rPr>
              <a:pPr algn="ctr"/>
              <a:t>‹#›</a:t>
            </a:fld>
            <a:endParaRPr lang="en-US" dirty="0">
              <a:solidFill>
                <a:srgbClr val="666666"/>
              </a:solidFill>
            </a:endParaRPr>
          </a:p>
        </p:txBody>
      </p:sp>
      <p:grpSp>
        <p:nvGrpSpPr>
          <p:cNvPr id="10" name="Group 9"/>
          <p:cNvGrpSpPr/>
          <p:nvPr userDrawn="1"/>
        </p:nvGrpSpPr>
        <p:grpSpPr>
          <a:xfrm>
            <a:off x="566535" y="1037010"/>
            <a:ext cx="3907953" cy="1651733"/>
            <a:chOff x="566535" y="1037010"/>
            <a:chExt cx="3907953" cy="1651733"/>
          </a:xfrm>
        </p:grpSpPr>
        <p:sp>
          <p:nvSpPr>
            <p:cNvPr id="3" name="TextBox 2"/>
            <p:cNvSpPr txBox="1"/>
            <p:nvPr userDrawn="1"/>
          </p:nvSpPr>
          <p:spPr>
            <a:xfrm>
              <a:off x="2372448" y="1037010"/>
              <a:ext cx="2102040" cy="1651733"/>
            </a:xfrm>
            <a:prstGeom prst="rect">
              <a:avLst/>
            </a:prstGeom>
            <a:noFill/>
          </p:spPr>
          <p:txBody>
            <a:bodyPr wrap="square" rtlCol="0">
              <a:spAutoFit/>
            </a:bodyPr>
            <a:lstStyle/>
            <a:p>
              <a:pPr defTabSz="457200">
                <a:defRPr/>
              </a:pPr>
              <a:r>
                <a:rPr lang="en-US" sz="1600" b="1" baseline="30000" dirty="0">
                  <a:solidFill>
                    <a:prstClr val="black"/>
                  </a:solidFill>
                  <a:latin typeface="Verdana"/>
                  <a:cs typeface="Verdana"/>
                </a:rPr>
                <a:t>Wenck Associates, Inc. </a:t>
              </a:r>
              <a:br>
                <a:rPr lang="en-US" sz="1600" b="1" baseline="30000" dirty="0">
                  <a:solidFill>
                    <a:prstClr val="black"/>
                  </a:solidFill>
                  <a:latin typeface="Verdana"/>
                  <a:cs typeface="Verdana"/>
                </a:rPr>
              </a:br>
              <a:r>
                <a:rPr lang="en-US" sz="1600" baseline="30000" dirty="0">
                  <a:solidFill>
                    <a:prstClr val="black"/>
                  </a:solidFill>
                  <a:latin typeface="Verdana"/>
                  <a:cs typeface="Verdana"/>
                </a:rPr>
                <a:t>is a leading engineering &amp; consulting firm, dedicated to providing innovative solutions through our strategic engineering, environmental, and consulting services.</a:t>
              </a:r>
            </a:p>
            <a:p>
              <a:pPr defTabSz="457200"/>
              <a:endParaRPr lang="en-US" sz="1600" dirty="0">
                <a:solidFill>
                  <a:prstClr val="black"/>
                </a:solidFill>
                <a:latin typeface="Verdana"/>
                <a:cs typeface="Verdana"/>
              </a:endParaRPr>
            </a:p>
          </p:txBody>
        </p:sp>
        <p:pic>
          <p:nvPicPr>
            <p:cNvPr id="18" name="Picture 17" descr="Wenck.ASSOCIATES.logo.VERT.rgb.wmf"/>
            <p:cNvPicPr>
              <a:picLocks noChangeAspect="1"/>
            </p:cNvPicPr>
            <p:nvPr userDrawn="1"/>
          </p:nvPicPr>
          <p:blipFill rotWithShape="1">
            <a:blip r:embed="rId2" cstate="print">
              <a:extLst>
                <a:ext uri="{28A0092B-C50C-407E-A947-70E740481C1C}">
                  <a14:useLocalDpi xmlns:a14="http://schemas.microsoft.com/office/drawing/2010/main" val="0"/>
                </a:ext>
              </a:extLst>
            </a:blip>
            <a:srcRect b="21792"/>
            <a:stretch/>
          </p:blipFill>
          <p:spPr>
            <a:xfrm>
              <a:off x="566535" y="1074320"/>
              <a:ext cx="1543050" cy="1194373"/>
            </a:xfrm>
            <a:prstGeom prst="rect">
              <a:avLst/>
            </a:prstGeom>
          </p:spPr>
        </p:pic>
      </p:grpSp>
      <p:grpSp>
        <p:nvGrpSpPr>
          <p:cNvPr id="11" name="Group 10"/>
          <p:cNvGrpSpPr/>
          <p:nvPr userDrawn="1"/>
        </p:nvGrpSpPr>
        <p:grpSpPr>
          <a:xfrm>
            <a:off x="4744835" y="1016690"/>
            <a:ext cx="3806658" cy="1252365"/>
            <a:chOff x="4744835" y="1016690"/>
            <a:chExt cx="3806658" cy="1252365"/>
          </a:xfrm>
        </p:grpSpPr>
        <p:sp>
          <p:nvSpPr>
            <p:cNvPr id="15" name="TextBox 14"/>
            <p:cNvSpPr txBox="1"/>
            <p:nvPr userDrawn="1"/>
          </p:nvSpPr>
          <p:spPr>
            <a:xfrm>
              <a:off x="6489012" y="1016690"/>
              <a:ext cx="2062481" cy="1241364"/>
            </a:xfrm>
            <a:prstGeom prst="rect">
              <a:avLst/>
            </a:prstGeom>
            <a:noFill/>
          </p:spPr>
          <p:txBody>
            <a:bodyPr wrap="square" rtlCol="0">
              <a:spAutoFit/>
            </a:bodyPr>
            <a:lstStyle/>
            <a:p>
              <a:pPr defTabSz="457200">
                <a:defRPr/>
              </a:pPr>
              <a:r>
                <a:rPr lang="en-US" sz="1600" b="1" baseline="30000" dirty="0">
                  <a:solidFill>
                    <a:prstClr val="black"/>
                  </a:solidFill>
                  <a:latin typeface="Verdana"/>
                  <a:cs typeface="Verdana"/>
                </a:rPr>
                <a:t>Wenck Construction, </a:t>
              </a:r>
              <a:br>
                <a:rPr lang="en-US" sz="1600" b="1" baseline="30000" dirty="0">
                  <a:solidFill>
                    <a:prstClr val="black"/>
                  </a:solidFill>
                  <a:latin typeface="Verdana"/>
                  <a:cs typeface="Verdana"/>
                </a:rPr>
              </a:br>
              <a:r>
                <a:rPr lang="en-US" sz="1600" b="1" baseline="30000" dirty="0">
                  <a:solidFill>
                    <a:prstClr val="black"/>
                  </a:solidFill>
                  <a:latin typeface="Verdana"/>
                  <a:cs typeface="Verdana"/>
                </a:rPr>
                <a:t>Inc. </a:t>
              </a:r>
              <a:r>
                <a:rPr lang="en-US" sz="1600" baseline="30000" dirty="0">
                  <a:solidFill>
                    <a:prstClr val="black"/>
                  </a:solidFill>
                  <a:latin typeface="Verdana"/>
                  <a:cs typeface="Verdana"/>
                </a:rPr>
                <a:t>provides specialty construction and remediation services to a broad range of markets, including government and private entities.</a:t>
              </a:r>
              <a:endParaRPr lang="en-US" sz="1600" dirty="0">
                <a:solidFill>
                  <a:prstClr val="black"/>
                </a:solidFill>
                <a:latin typeface="Verdana"/>
                <a:cs typeface="Verdana"/>
              </a:endParaRPr>
            </a:p>
          </p:txBody>
        </p:sp>
        <p:pic>
          <p:nvPicPr>
            <p:cNvPr id="4" name="Picture 3" descr="Wenck.CONSTRUCTION.logo.VERT.rgb.wmf"/>
            <p:cNvPicPr>
              <a:picLocks noChangeAspect="1"/>
            </p:cNvPicPr>
            <p:nvPr userDrawn="1"/>
          </p:nvPicPr>
          <p:blipFill rotWithShape="1">
            <a:blip r:embed="rId3" cstate="print">
              <a:extLst>
                <a:ext uri="{28A0092B-C50C-407E-A947-70E740481C1C}">
                  <a14:useLocalDpi xmlns:a14="http://schemas.microsoft.com/office/drawing/2010/main" val="0"/>
                </a:ext>
              </a:extLst>
            </a:blip>
            <a:srcRect b="21912"/>
            <a:stretch/>
          </p:blipFill>
          <p:spPr>
            <a:xfrm>
              <a:off x="4744835" y="1076514"/>
              <a:ext cx="1543050" cy="1192541"/>
            </a:xfrm>
            <a:prstGeom prst="rect">
              <a:avLst/>
            </a:prstGeom>
          </p:spPr>
        </p:pic>
      </p:grpSp>
      <p:grpSp>
        <p:nvGrpSpPr>
          <p:cNvPr id="9" name="Group 8"/>
          <p:cNvGrpSpPr/>
          <p:nvPr userDrawn="1"/>
        </p:nvGrpSpPr>
        <p:grpSpPr>
          <a:xfrm>
            <a:off x="566535" y="3182449"/>
            <a:ext cx="4134162" cy="1759883"/>
            <a:chOff x="566535" y="3182449"/>
            <a:chExt cx="4134162" cy="1759883"/>
          </a:xfrm>
        </p:grpSpPr>
        <p:sp>
          <p:nvSpPr>
            <p:cNvPr id="16" name="TextBox 15"/>
            <p:cNvSpPr txBox="1"/>
            <p:nvPr userDrawn="1"/>
          </p:nvSpPr>
          <p:spPr>
            <a:xfrm>
              <a:off x="2363896" y="3182449"/>
              <a:ext cx="2336801" cy="1759883"/>
            </a:xfrm>
            <a:prstGeom prst="rect">
              <a:avLst/>
            </a:prstGeom>
            <a:noFill/>
          </p:spPr>
          <p:txBody>
            <a:bodyPr wrap="square" rtlCol="0">
              <a:spAutoFit/>
            </a:bodyPr>
            <a:lstStyle/>
            <a:p>
              <a:pPr defTabSz="457200">
                <a:lnSpc>
                  <a:spcPts val="1300"/>
                </a:lnSpc>
              </a:pPr>
              <a:r>
                <a:rPr lang="en-US" sz="1600" b="1" baseline="30000" dirty="0">
                  <a:solidFill>
                    <a:prstClr val="black"/>
                  </a:solidFill>
                  <a:latin typeface="Verdana"/>
                  <a:cs typeface="Verdana"/>
                </a:rPr>
                <a:t>Wenck Real Estate, LLC </a:t>
              </a:r>
              <a:r>
                <a:rPr lang="en-US" sz="1600" baseline="30000" dirty="0">
                  <a:solidFill>
                    <a:prstClr val="black"/>
                  </a:solidFill>
                  <a:latin typeface="Verdana"/>
                  <a:cs typeface="Verdana"/>
                </a:rPr>
                <a:t>provides a comprehensive approach to transactional work, environmental compliance, and the site development process that offers a unique advantage due to our understanding of risk management and the regulatory process.</a:t>
              </a:r>
            </a:p>
          </p:txBody>
        </p:sp>
        <p:pic>
          <p:nvPicPr>
            <p:cNvPr id="5" name="Picture 4" descr="Wenck.REAL.ESTATE.logo.VERT.rgb.wmf"/>
            <p:cNvPicPr>
              <a:picLocks noChangeAspect="1"/>
            </p:cNvPicPr>
            <p:nvPr userDrawn="1"/>
          </p:nvPicPr>
          <p:blipFill rotWithShape="1">
            <a:blip r:embed="rId4" cstate="print">
              <a:extLst>
                <a:ext uri="{28A0092B-C50C-407E-A947-70E740481C1C}">
                  <a14:useLocalDpi xmlns:a14="http://schemas.microsoft.com/office/drawing/2010/main" val="0"/>
                </a:ext>
              </a:extLst>
            </a:blip>
            <a:srcRect b="27247"/>
            <a:stretch/>
          </p:blipFill>
          <p:spPr>
            <a:xfrm>
              <a:off x="566535" y="3182449"/>
              <a:ext cx="1543050" cy="1111066"/>
            </a:xfrm>
            <a:prstGeom prst="rect">
              <a:avLst/>
            </a:prstGeom>
          </p:spPr>
        </p:pic>
      </p:grpSp>
      <p:grpSp>
        <p:nvGrpSpPr>
          <p:cNvPr id="8" name="Group 7"/>
          <p:cNvGrpSpPr/>
          <p:nvPr userDrawn="1"/>
        </p:nvGrpSpPr>
        <p:grpSpPr>
          <a:xfrm>
            <a:off x="4744835" y="3182449"/>
            <a:ext cx="3846217" cy="1815880"/>
            <a:chOff x="4744835" y="3182449"/>
            <a:chExt cx="3846217" cy="1815880"/>
          </a:xfrm>
        </p:grpSpPr>
        <p:sp>
          <p:nvSpPr>
            <p:cNvPr id="17" name="TextBox 16"/>
            <p:cNvSpPr txBox="1"/>
            <p:nvPr userDrawn="1"/>
          </p:nvSpPr>
          <p:spPr>
            <a:xfrm>
              <a:off x="6489012" y="3182449"/>
              <a:ext cx="2102040" cy="1815880"/>
            </a:xfrm>
            <a:prstGeom prst="rect">
              <a:avLst/>
            </a:prstGeom>
            <a:noFill/>
          </p:spPr>
          <p:txBody>
            <a:bodyPr wrap="square" rtlCol="0">
              <a:spAutoFit/>
            </a:bodyPr>
            <a:lstStyle/>
            <a:p>
              <a:pPr defTabSz="457200">
                <a:defRPr/>
              </a:pPr>
              <a:r>
                <a:rPr lang="en-US" sz="1600" b="1" baseline="30000" dirty="0">
                  <a:solidFill>
                    <a:prstClr val="black"/>
                  </a:solidFill>
                  <a:latin typeface="Verdana"/>
                  <a:cs typeface="Verdana"/>
                </a:rPr>
                <a:t>Wenck Response Services, Inc. </a:t>
              </a:r>
              <a:br>
                <a:rPr lang="en-US" sz="1600" b="1" baseline="30000" dirty="0">
                  <a:solidFill>
                    <a:prstClr val="black"/>
                  </a:solidFill>
                  <a:latin typeface="Verdana"/>
                  <a:cs typeface="Verdana"/>
                </a:rPr>
              </a:br>
              <a:r>
                <a:rPr lang="en-US" sz="1600" baseline="30000" dirty="0">
                  <a:solidFill>
                    <a:prstClr val="black"/>
                  </a:solidFill>
                  <a:latin typeface="Verdana"/>
                  <a:cs typeface="Verdana"/>
                </a:rPr>
                <a:t>is a leading engineering &amp; consulting firm, dedicated to providing innovative solutions through our strategic engineering, environmental, and consulting services.</a:t>
              </a:r>
            </a:p>
            <a:p>
              <a:pPr defTabSz="457200"/>
              <a:endParaRPr lang="en-US" sz="1600" dirty="0">
                <a:solidFill>
                  <a:prstClr val="black"/>
                </a:solidFill>
                <a:latin typeface="Verdana"/>
                <a:cs typeface="Verdana"/>
              </a:endParaRPr>
            </a:p>
          </p:txBody>
        </p:sp>
        <p:pic>
          <p:nvPicPr>
            <p:cNvPr id="7" name="Picture 6" descr="Wenck.RESPONSE.logo.VERT.rgb.wmf"/>
            <p:cNvPicPr>
              <a:picLocks noChangeAspect="1"/>
            </p:cNvPicPr>
            <p:nvPr userDrawn="1"/>
          </p:nvPicPr>
          <p:blipFill rotWithShape="1">
            <a:blip r:embed="rId5" cstate="print">
              <a:extLst>
                <a:ext uri="{28A0092B-C50C-407E-A947-70E740481C1C}">
                  <a14:useLocalDpi xmlns:a14="http://schemas.microsoft.com/office/drawing/2010/main" val="0"/>
                </a:ext>
              </a:extLst>
            </a:blip>
            <a:srcRect b="21163"/>
            <a:stretch/>
          </p:blipFill>
          <p:spPr>
            <a:xfrm>
              <a:off x="4744835" y="3182449"/>
              <a:ext cx="1543050" cy="1203979"/>
            </a:xfrm>
            <a:prstGeom prst="rect">
              <a:avLst/>
            </a:prstGeom>
          </p:spPr>
        </p:pic>
      </p:grpSp>
    </p:spTree>
    <p:extLst>
      <p:ext uri="{BB962C8B-B14F-4D97-AF65-F5344CB8AC3E}">
        <p14:creationId xmlns:p14="http://schemas.microsoft.com/office/powerpoint/2010/main" val="4021036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D069-9563-4279-9B20-E9B51EA0D2B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6D3FAE3-E56B-47A1-9552-FF2E9927070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a:extLst>
              <a:ext uri="{FF2B5EF4-FFF2-40B4-BE49-F238E27FC236}">
                <a16:creationId xmlns:a16="http://schemas.microsoft.com/office/drawing/2014/main" id="{28A5A579-00F6-4E7D-B277-DBF32299DA1B}"/>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8619209"/>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C029-40DE-46A2-B26D-D657B61DA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84EFE-B5D9-48A9-8A5A-EB8C3DBD60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F8A0687-6606-42B7-87CA-3014914F4E16}"/>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381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C029-40DE-46A2-B26D-D657B61DA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84EFE-B5D9-48A9-8A5A-EB8C3DBD60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96E00-A91E-4F10-8E7A-E926BEA5D5D1}"/>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5" name="Footer Placeholder 4">
            <a:extLst>
              <a:ext uri="{FF2B5EF4-FFF2-40B4-BE49-F238E27FC236}">
                <a16:creationId xmlns:a16="http://schemas.microsoft.com/office/drawing/2014/main" id="{4BA6A105-A7F4-4F45-BAB1-03C767924B1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1EBB43-47A4-4F3C-AA3D-FD46E4FEC814}"/>
              </a:ext>
            </a:extLst>
          </p:cNvPr>
          <p:cNvSpPr>
            <a:spLocks noGrp="1"/>
          </p:cNvSpPr>
          <p:nvPr>
            <p:ph type="sldNum" sz="quarter" idx="12"/>
          </p:nvPr>
        </p:nvSpPr>
        <p:spPr>
          <a:xfrm>
            <a:off x="6457950" y="6356351"/>
            <a:ext cx="2057400" cy="365125"/>
          </a:xfrm>
          <a:prstGeom prst="rect">
            <a:avLst/>
          </a:prstGeom>
        </p:spPr>
        <p:txBody>
          <a:bodyPr/>
          <a:lstStyle/>
          <a:p>
            <a:pPr algn="ctr"/>
            <a:fld id="{210BF9EF-2293-1D43-8241-A43FAD17FE18}" type="slidenum">
              <a:rPr lang="en-US" smtClean="0">
                <a:solidFill>
                  <a:srgbClr val="666666"/>
                </a:solidFill>
              </a:rPr>
              <a:pPr algn="ctr"/>
              <a:t>‹#›</a:t>
            </a:fld>
            <a:endParaRPr lang="en-US" dirty="0">
              <a:solidFill>
                <a:srgbClr val="666666"/>
              </a:solidFill>
            </a:endParaRPr>
          </a:p>
        </p:txBody>
      </p:sp>
    </p:spTree>
    <p:extLst>
      <p:ext uri="{BB962C8B-B14F-4D97-AF65-F5344CB8AC3E}">
        <p14:creationId xmlns:p14="http://schemas.microsoft.com/office/powerpoint/2010/main" val="288582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D765-DBD1-48AE-8079-8AE8AC936EE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416296E-4463-490F-87DA-ED61012800A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839CC2-0C57-466E-9009-BAEA62E94A6D}"/>
              </a:ext>
            </a:extLst>
          </p:cNvPr>
          <p:cNvSpPr>
            <a:spLocks noGrp="1"/>
          </p:cNvSpPr>
          <p:nvPr>
            <p:ph type="dt" sz="half" idx="10"/>
          </p:nvPr>
        </p:nvSpPr>
        <p:spPr/>
        <p:txBody>
          <a:bodyPr/>
          <a:lstStyle/>
          <a:p>
            <a:fld id="{2FC2715D-3750-4779-93F6-6AC6C3719744}" type="datetimeFigureOut">
              <a:rPr lang="en-US" smtClean="0"/>
              <a:t>4/17/2018</a:t>
            </a:fld>
            <a:endParaRPr lang="en-US"/>
          </a:p>
        </p:txBody>
      </p:sp>
      <p:sp>
        <p:nvSpPr>
          <p:cNvPr id="5" name="Footer Placeholder 4">
            <a:extLst>
              <a:ext uri="{FF2B5EF4-FFF2-40B4-BE49-F238E27FC236}">
                <a16:creationId xmlns:a16="http://schemas.microsoft.com/office/drawing/2014/main" id="{4BD69480-23AD-4EF1-9F54-BCAF6ECCC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75079-21FC-4D39-8E43-1D1730AA1801}"/>
              </a:ext>
            </a:extLst>
          </p:cNvPr>
          <p:cNvSpPr>
            <a:spLocks noGrp="1"/>
          </p:cNvSpPr>
          <p:nvPr>
            <p:ph type="sldNum" sz="quarter" idx="12"/>
          </p:nvPr>
        </p:nvSpPr>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2734889351"/>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C482-1479-4181-8F2E-FDD0EF3B21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355F5-2F79-4C59-B5A3-D7CEA92E723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2ACC9C-361D-409C-8F67-158A598E359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A63DC9-D421-4C51-996E-EB2A32782E4B}"/>
              </a:ext>
            </a:extLst>
          </p:cNvPr>
          <p:cNvSpPr>
            <a:spLocks noGrp="1"/>
          </p:cNvSpPr>
          <p:nvPr>
            <p:ph type="dt" sz="half" idx="10"/>
          </p:nvPr>
        </p:nvSpPr>
        <p:spPr/>
        <p:txBody>
          <a:bodyPr/>
          <a:lstStyle/>
          <a:p>
            <a:fld id="{2FC2715D-3750-4779-93F6-6AC6C3719744}" type="datetimeFigureOut">
              <a:rPr lang="en-US" smtClean="0"/>
              <a:t>4/17/2018</a:t>
            </a:fld>
            <a:endParaRPr lang="en-US"/>
          </a:p>
        </p:txBody>
      </p:sp>
      <p:sp>
        <p:nvSpPr>
          <p:cNvPr id="6" name="Footer Placeholder 5">
            <a:extLst>
              <a:ext uri="{FF2B5EF4-FFF2-40B4-BE49-F238E27FC236}">
                <a16:creationId xmlns:a16="http://schemas.microsoft.com/office/drawing/2014/main" id="{E609D69F-129D-4038-80DB-F278537631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EFC58-7B99-49C2-967D-EAEC6EA7928B}"/>
              </a:ext>
            </a:extLst>
          </p:cNvPr>
          <p:cNvSpPr>
            <a:spLocks noGrp="1"/>
          </p:cNvSpPr>
          <p:nvPr>
            <p:ph type="sldNum" sz="quarter" idx="12"/>
          </p:nvPr>
        </p:nvSpPr>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831311434"/>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9907-44DC-486D-AD5B-0C5988F17DD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BFD0FC-B30D-447D-B212-246735E2785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1A151C3-0F09-4FE5-A4DC-B8E2C5A1341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986BA4-3EA7-4FE2-8A68-5A9DC0753CB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D551ED2-9B93-4224-8719-028D259C0AE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FD367F9-2C09-49AE-83C3-75877D820091}"/>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376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D3CD-34D6-498B-A880-5B56E59806D4}"/>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24AF76E5-48A8-40A0-ACFE-CD81905E0CD5}"/>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7386232"/>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F53419-9596-4798-A27C-9621E6E015A4}"/>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5365572"/>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0D7AD-70A8-4BD5-AF27-7EC5FC78648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DA94C6-9C4F-445F-A1EE-8D6D3911094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9C98EC-A26C-4BCC-AA4E-FFC5FC0C4EF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a:extLst>
              <a:ext uri="{FF2B5EF4-FFF2-40B4-BE49-F238E27FC236}">
                <a16:creationId xmlns:a16="http://schemas.microsoft.com/office/drawing/2014/main" id="{4E6607F9-C2C5-401F-AE43-C4CC13B112D7}"/>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6903835"/>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5B20-F276-4DE3-953C-245DEC7B997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7C142FD-4861-41F5-9E8E-1A9E225166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CD95572-BF3D-4E89-8343-AB56DD2472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4520EA7-BBF5-44FC-A382-CDD11337B05A}"/>
              </a:ext>
            </a:extLst>
          </p:cNvPr>
          <p:cNvSpPr>
            <a:spLocks noGrp="1"/>
          </p:cNvSpPr>
          <p:nvPr>
            <p:ph type="dt" sz="half" idx="10"/>
          </p:nvPr>
        </p:nvSpPr>
        <p:spPr/>
        <p:txBody>
          <a:bodyPr/>
          <a:lstStyle/>
          <a:p>
            <a:fld id="{2FC2715D-3750-4779-93F6-6AC6C3719744}" type="datetimeFigureOut">
              <a:rPr lang="en-US" smtClean="0"/>
              <a:t>4/17/2018</a:t>
            </a:fld>
            <a:endParaRPr lang="en-US"/>
          </a:p>
        </p:txBody>
      </p:sp>
      <p:sp>
        <p:nvSpPr>
          <p:cNvPr id="6" name="Footer Placeholder 5">
            <a:extLst>
              <a:ext uri="{FF2B5EF4-FFF2-40B4-BE49-F238E27FC236}">
                <a16:creationId xmlns:a16="http://schemas.microsoft.com/office/drawing/2014/main" id="{11B9EAC2-47EA-4F45-A6C8-20FBD481A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24CA1-73FE-4CBE-BA60-AA11FC1D10EC}"/>
              </a:ext>
            </a:extLst>
          </p:cNvPr>
          <p:cNvSpPr>
            <a:spLocks noGrp="1"/>
          </p:cNvSpPr>
          <p:nvPr>
            <p:ph type="sldNum" sz="quarter" idx="12"/>
          </p:nvPr>
        </p:nvSpPr>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3415110804"/>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B95A-83A1-4901-A42C-1B2A7B2AD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00796-5003-4C14-BDE1-B4F9119A78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5D310-E66A-41D0-A9CC-05E50031FE88}"/>
              </a:ext>
            </a:extLst>
          </p:cNvPr>
          <p:cNvSpPr>
            <a:spLocks noGrp="1"/>
          </p:cNvSpPr>
          <p:nvPr>
            <p:ph type="dt" sz="half" idx="10"/>
          </p:nvPr>
        </p:nvSpPr>
        <p:spPr/>
        <p:txBody>
          <a:bodyPr/>
          <a:lstStyle/>
          <a:p>
            <a:fld id="{2FC2715D-3750-4779-93F6-6AC6C3719744}" type="datetimeFigureOut">
              <a:rPr lang="en-US" smtClean="0"/>
              <a:t>4/17/2018</a:t>
            </a:fld>
            <a:endParaRPr lang="en-US"/>
          </a:p>
        </p:txBody>
      </p:sp>
      <p:sp>
        <p:nvSpPr>
          <p:cNvPr id="5" name="Footer Placeholder 4">
            <a:extLst>
              <a:ext uri="{FF2B5EF4-FFF2-40B4-BE49-F238E27FC236}">
                <a16:creationId xmlns:a16="http://schemas.microsoft.com/office/drawing/2014/main" id="{72D8A3B6-70CE-4AA3-BA8D-D33CB3D12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56924-530D-4985-A95B-F8CCBE2EF83D}"/>
              </a:ext>
            </a:extLst>
          </p:cNvPr>
          <p:cNvSpPr>
            <a:spLocks noGrp="1"/>
          </p:cNvSpPr>
          <p:nvPr>
            <p:ph type="sldNum" sz="quarter" idx="12"/>
          </p:nvPr>
        </p:nvSpPr>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285621191"/>
      </p:ext>
    </p:extLst>
  </p:cSld>
  <p:clrMapOvr>
    <a:masterClrMapping/>
  </p:clrMapOvr>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51E81-C4D1-4612-BE29-038E657819F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138AC6-3F95-483B-A9D4-EDE89847F22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A4274-51A1-49DD-B420-B8254B0538AB}"/>
              </a:ext>
            </a:extLst>
          </p:cNvPr>
          <p:cNvSpPr>
            <a:spLocks noGrp="1"/>
          </p:cNvSpPr>
          <p:nvPr>
            <p:ph type="dt" sz="half" idx="10"/>
          </p:nvPr>
        </p:nvSpPr>
        <p:spPr/>
        <p:txBody>
          <a:bodyPr/>
          <a:lstStyle/>
          <a:p>
            <a:fld id="{2FC2715D-3750-4779-93F6-6AC6C3719744}" type="datetimeFigureOut">
              <a:rPr lang="en-US" smtClean="0"/>
              <a:t>4/17/2018</a:t>
            </a:fld>
            <a:endParaRPr lang="en-US"/>
          </a:p>
        </p:txBody>
      </p:sp>
      <p:sp>
        <p:nvSpPr>
          <p:cNvPr id="5" name="Footer Placeholder 4">
            <a:extLst>
              <a:ext uri="{FF2B5EF4-FFF2-40B4-BE49-F238E27FC236}">
                <a16:creationId xmlns:a16="http://schemas.microsoft.com/office/drawing/2014/main" id="{8FDF9440-EC05-410A-B01D-8AF2B160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B8671-64C3-4E36-8E2C-07E1802CCA75}"/>
              </a:ext>
            </a:extLst>
          </p:cNvPr>
          <p:cNvSpPr>
            <a:spLocks noGrp="1"/>
          </p:cNvSpPr>
          <p:nvPr>
            <p:ph type="sldNum" sz="quarter" idx="12"/>
          </p:nvPr>
        </p:nvSpPr>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1001210525"/>
      </p:ext>
    </p:extLst>
  </p:cSld>
  <p:clrMapOvr>
    <a:masterClrMapping/>
  </p:clrMapOvr>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743200"/>
            <a:ext cx="7772400" cy="896206"/>
          </a:xfrm>
        </p:spPr>
        <p:txBody>
          <a:bodyPr anchor="t">
            <a:normAutofit/>
          </a:bodyPr>
          <a:lstStyle>
            <a:lvl1pPr algn="l">
              <a:defRPr sz="3600" b="1" cap="none" baseline="0">
                <a:solidFill>
                  <a:schemeClr val="tx2"/>
                </a:solidFill>
                <a:latin typeface="Verdana"/>
                <a:cs typeface="Verdana"/>
              </a:defRPr>
            </a:lvl1pPr>
          </a:lstStyle>
          <a:p>
            <a:r>
              <a:rPr lang="en-US" dirty="0"/>
              <a:t>Section Title Here</a:t>
            </a:r>
          </a:p>
        </p:txBody>
      </p:sp>
      <p:sp>
        <p:nvSpPr>
          <p:cNvPr id="5" name="Rectangle 4">
            <a:extLst>
              <a:ext uri="{FF2B5EF4-FFF2-40B4-BE49-F238E27FC236}">
                <a16:creationId xmlns:a16="http://schemas.microsoft.com/office/drawing/2014/main" id="{05973CC8-E0AF-41B0-A20F-89254030AAD6}"/>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108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D765-DBD1-48AE-8079-8AE8AC936EE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416296E-4463-490F-87DA-ED61012800A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839CC2-0C57-466E-9009-BAEA62E94A6D}"/>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5" name="Footer Placeholder 4">
            <a:extLst>
              <a:ext uri="{FF2B5EF4-FFF2-40B4-BE49-F238E27FC236}">
                <a16:creationId xmlns:a16="http://schemas.microsoft.com/office/drawing/2014/main" id="{4BD69480-23AD-4EF1-9F54-BCAF6ECCC22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C75079-21FC-4D39-8E43-1D1730AA1801}"/>
              </a:ext>
            </a:extLst>
          </p:cNvPr>
          <p:cNvSpPr>
            <a:spLocks noGrp="1"/>
          </p:cNvSpPr>
          <p:nvPr>
            <p:ph type="sldNum" sz="quarter" idx="12"/>
          </p:nvPr>
        </p:nvSpPr>
        <p:spPr>
          <a:xfrm>
            <a:off x="6457950" y="6356351"/>
            <a:ext cx="2057400" cy="365125"/>
          </a:xfrm>
          <a:prstGeom prst="rect">
            <a:avLst/>
          </a:prstGeom>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2993589239"/>
      </p:ext>
    </p:extLst>
  </p:cSld>
  <p:clrMapOvr>
    <a:masterClrMapping/>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1" name="Pentagon 20"/>
          <p:cNvSpPr/>
          <p:nvPr userDrawn="1"/>
        </p:nvSpPr>
        <p:spPr>
          <a:xfrm flipH="1">
            <a:off x="-1" y="-746949"/>
            <a:ext cx="9144000" cy="1493897"/>
          </a:xfrm>
          <a:prstGeom prst="homePlate">
            <a:avLst/>
          </a:prstGeom>
          <a:solidFill>
            <a:schemeClr val="accent1"/>
          </a:solidFill>
          <a:ln>
            <a:noFill/>
          </a:ln>
          <a:effectLst/>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Verdana"/>
              <a:cs typeface="Verdana"/>
            </a:endParaRPr>
          </a:p>
        </p:txBody>
      </p:sp>
    </p:spTree>
    <p:extLst>
      <p:ext uri="{BB962C8B-B14F-4D97-AF65-F5344CB8AC3E}">
        <p14:creationId xmlns:p14="http://schemas.microsoft.com/office/powerpoint/2010/main" val="173533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743200"/>
            <a:ext cx="7772400" cy="896206"/>
          </a:xfrm>
        </p:spPr>
        <p:txBody>
          <a:bodyPr anchor="t">
            <a:normAutofit/>
          </a:bodyPr>
          <a:lstStyle>
            <a:lvl1pPr algn="l">
              <a:defRPr sz="3600" b="1" cap="none" baseline="0">
                <a:solidFill>
                  <a:schemeClr val="tx2"/>
                </a:solidFill>
                <a:latin typeface="Verdana"/>
                <a:cs typeface="Verdana"/>
              </a:defRPr>
            </a:lvl1pPr>
          </a:lstStyle>
          <a:p>
            <a:r>
              <a:rPr lang="en-US" dirty="0"/>
              <a:t>Section Title Here</a:t>
            </a:r>
          </a:p>
        </p:txBody>
      </p:sp>
      <p:sp>
        <p:nvSpPr>
          <p:cNvPr id="5" name="Rectangle 4">
            <a:extLst>
              <a:ext uri="{FF2B5EF4-FFF2-40B4-BE49-F238E27FC236}">
                <a16:creationId xmlns:a16="http://schemas.microsoft.com/office/drawing/2014/main" id="{3FE3C5D6-8E3E-4439-9E2B-E3BB98D53B55}"/>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83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2987357" cy="3982965"/>
          </a:xfrm>
        </p:spPr>
        <p:txBody>
          <a:bodyPr>
            <a:normAutofit/>
          </a:bodyPr>
          <a:lstStyle>
            <a:lvl1pPr>
              <a:defRPr sz="18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hasCustomPrompt="1"/>
          </p:nvPr>
        </p:nvSpPr>
        <p:spPr>
          <a:xfrm>
            <a:off x="685800" y="685800"/>
            <a:ext cx="7864475" cy="914400"/>
          </a:xfrm>
        </p:spPr>
        <p:txBody>
          <a:bodyPr/>
          <a:lstStyle>
            <a:lvl1pPr>
              <a:defRPr b="1">
                <a:solidFill>
                  <a:schemeClr val="tx2"/>
                </a:solidFill>
              </a:defRPr>
            </a:lvl1pPr>
          </a:lstStyle>
          <a:p>
            <a:r>
              <a:rPr lang="en-US" dirty="0"/>
              <a:t>Slide Title</a:t>
            </a:r>
          </a:p>
        </p:txBody>
      </p:sp>
      <p:sp>
        <p:nvSpPr>
          <p:cNvPr id="8" name="Picture Placeholder 7"/>
          <p:cNvSpPr>
            <a:spLocks noGrp="1"/>
          </p:cNvSpPr>
          <p:nvPr>
            <p:ph type="pic" sz="quarter" idx="13"/>
          </p:nvPr>
        </p:nvSpPr>
        <p:spPr>
          <a:xfrm>
            <a:off x="3795712" y="1828800"/>
            <a:ext cx="4754563" cy="3983037"/>
          </a:xfrm>
        </p:spPr>
        <p:txBody>
          <a:bodyPr/>
          <a:lstStyle/>
          <a:p>
            <a:endParaRPr lang="en-US" dirty="0"/>
          </a:p>
        </p:txBody>
      </p:sp>
      <p:sp>
        <p:nvSpPr>
          <p:cNvPr id="6" name="Rectangle 5">
            <a:extLst>
              <a:ext uri="{FF2B5EF4-FFF2-40B4-BE49-F238E27FC236}">
                <a16:creationId xmlns:a16="http://schemas.microsoft.com/office/drawing/2014/main" id="{D9835F65-2463-4AA5-82DD-0EB0922E12F4}"/>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256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6656" y="1828800"/>
            <a:ext cx="3822192" cy="639762"/>
          </a:xfrm>
          <a:solidFill>
            <a:schemeClr val="accent1"/>
          </a:solidFill>
        </p:spPr>
        <p:txBody>
          <a:bodyPr lIns="182880" rIns="91440" anchor="ctr">
            <a:normAutofit/>
          </a:bodyPr>
          <a:lstStyle>
            <a:lvl1pPr marL="0" indent="0" algn="l">
              <a:spcAft>
                <a:spcPts val="0"/>
              </a:spcAft>
              <a:buNone/>
              <a:defRPr sz="1600" b="0">
                <a:solidFill>
                  <a:schemeClr val="bg1"/>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677332" y="2600960"/>
            <a:ext cx="3820055" cy="2966879"/>
          </a:xfrm>
        </p:spPr>
        <p:txBody>
          <a:bodyPr/>
          <a:lstStyle>
            <a:lvl1pPr>
              <a:defRPr sz="2000">
                <a:solidFill>
                  <a:schemeClr val="tx2"/>
                </a:solidFill>
              </a:defRPr>
            </a:lvl1pPr>
            <a:lvl2pPr marL="576263" indent="-274320">
              <a:buSzPct val="100000"/>
              <a:buFontTx/>
              <a:buBlip>
                <a:blip r:embed="rId2"/>
              </a:buBlip>
              <a:defRPr sz="1800">
                <a:solidFill>
                  <a:schemeClr val="tx2"/>
                </a:solidFill>
              </a:defRPr>
            </a:lvl2pPr>
            <a:lvl3pPr>
              <a:defRPr sz="1600">
                <a:solidFill>
                  <a:schemeClr val="tx2"/>
                </a:solidFill>
              </a:defRPr>
            </a:lvl3pPr>
            <a:lvl4pPr marL="1143000" indent="-228600">
              <a:buSzPct val="100000"/>
              <a:buFontTx/>
              <a:buBlip>
                <a:blip r:embed="rId2"/>
              </a:buBlip>
              <a:defRPr sz="1400">
                <a:solidFill>
                  <a:schemeClr val="tx2"/>
                </a:solidFill>
              </a:defRPr>
            </a:lvl4pPr>
            <a:lvl5pPr>
              <a:defRPr sz="1400">
                <a:solidFill>
                  <a:schemeClr val="tx2"/>
                </a:solidFill>
              </a:defRPr>
            </a:lvl5pPr>
            <a:lvl6pPr>
              <a:defRPr sz="1600"/>
            </a:lvl6pPr>
            <a:lvl7pPr>
              <a:defRPr sz="1600"/>
            </a:lvl7pPr>
            <a:lvl8pPr>
              <a:defRPr sz="1600"/>
            </a:lvl8pPr>
            <a:lvl9pPr>
              <a:defRPr sz="16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4645025" y="2600960"/>
            <a:ext cx="3822192" cy="2966879"/>
          </a:xfrm>
        </p:spPr>
        <p:txBody>
          <a:bodyPr/>
          <a:lstStyle>
            <a:lvl1pPr>
              <a:defRPr sz="2000">
                <a:solidFill>
                  <a:schemeClr val="tx2"/>
                </a:solidFill>
              </a:defRPr>
            </a:lvl1pPr>
            <a:lvl2pPr marL="576263" indent="-274320">
              <a:buSzPct val="100000"/>
              <a:buFontTx/>
              <a:buBlip>
                <a:blip r:embed="rId2"/>
              </a:buBlip>
              <a:defRPr sz="1800">
                <a:solidFill>
                  <a:schemeClr val="tx2"/>
                </a:solidFill>
              </a:defRPr>
            </a:lvl2pPr>
            <a:lvl3pPr>
              <a:defRPr sz="1600">
                <a:solidFill>
                  <a:schemeClr val="tx2"/>
                </a:solidFill>
              </a:defRPr>
            </a:lvl3pPr>
            <a:lvl4pPr marL="1143000" indent="-228600">
              <a:buSzPct val="100000"/>
              <a:buFontTx/>
              <a:buBlip>
                <a:blip r:embed="rId2"/>
              </a:buBlip>
              <a:defRPr sz="1400">
                <a:solidFill>
                  <a:schemeClr val="tx2"/>
                </a:solidFill>
              </a:defRPr>
            </a:lvl4pPr>
            <a:lvl5pPr>
              <a:defRPr sz="1400">
                <a:solidFill>
                  <a:schemeClr val="tx2"/>
                </a:solidFill>
              </a:defRPr>
            </a:lvl5pPr>
            <a:lvl6pPr>
              <a:defRPr sz="1600"/>
            </a:lvl6pPr>
            <a:lvl7pPr>
              <a:defRPr sz="1600"/>
            </a:lvl7pPr>
            <a:lvl8pPr>
              <a:defRPr sz="1600"/>
            </a:lvl8pPr>
            <a:lvl9pPr>
              <a:defRPr sz="16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p:cNvSpPr>
            <a:spLocks noGrp="1"/>
          </p:cNvSpPr>
          <p:nvPr>
            <p:ph type="body" idx="13"/>
          </p:nvPr>
        </p:nvSpPr>
        <p:spPr>
          <a:xfrm>
            <a:off x="4645025" y="1828800"/>
            <a:ext cx="3822192" cy="639762"/>
          </a:xfrm>
          <a:solidFill>
            <a:schemeClr val="accent1"/>
          </a:solidFill>
        </p:spPr>
        <p:txBody>
          <a:bodyPr lIns="182880" rIns="91440" anchor="ctr">
            <a:normAutofit/>
          </a:bodyPr>
          <a:lstStyle>
            <a:lvl1pPr marL="0" indent="0" algn="l">
              <a:spcAft>
                <a:spcPts val="0"/>
              </a:spcAft>
              <a:buNone/>
              <a:defRPr sz="1600" b="0">
                <a:solidFill>
                  <a:schemeClr val="bg1"/>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itle 6"/>
          <p:cNvSpPr>
            <a:spLocks noGrp="1"/>
          </p:cNvSpPr>
          <p:nvPr>
            <p:ph type="title" hasCustomPrompt="1"/>
          </p:nvPr>
        </p:nvSpPr>
        <p:spPr>
          <a:xfrm>
            <a:off x="639763" y="457201"/>
            <a:ext cx="7864475" cy="914400"/>
          </a:xfrm>
        </p:spPr>
        <p:txBody>
          <a:bodyPr/>
          <a:lstStyle>
            <a:lvl1pPr>
              <a:defRPr b="1" i="0">
                <a:solidFill>
                  <a:schemeClr val="tx2"/>
                </a:solidFill>
              </a:defRPr>
            </a:lvl1pPr>
          </a:lstStyle>
          <a:p>
            <a:r>
              <a:rPr lang="en-US" dirty="0"/>
              <a:t>Slide Title</a:t>
            </a:r>
          </a:p>
        </p:txBody>
      </p:sp>
      <p:sp>
        <p:nvSpPr>
          <p:cNvPr id="9" name="Rectangle 8">
            <a:extLst>
              <a:ext uri="{FF2B5EF4-FFF2-40B4-BE49-F238E27FC236}">
                <a16:creationId xmlns:a16="http://schemas.microsoft.com/office/drawing/2014/main" id="{56328C8B-1872-43C8-B4B8-86F07ECDD229}"/>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429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pSp>
        <p:nvGrpSpPr>
          <p:cNvPr id="10" name="Group 9"/>
          <p:cNvGrpSpPr/>
          <p:nvPr userDrawn="1"/>
        </p:nvGrpSpPr>
        <p:grpSpPr>
          <a:xfrm>
            <a:off x="566535" y="1037010"/>
            <a:ext cx="3907953" cy="1651733"/>
            <a:chOff x="566535" y="1037010"/>
            <a:chExt cx="3907953" cy="1651733"/>
          </a:xfrm>
        </p:grpSpPr>
        <p:sp>
          <p:nvSpPr>
            <p:cNvPr id="3" name="TextBox 2"/>
            <p:cNvSpPr txBox="1"/>
            <p:nvPr userDrawn="1"/>
          </p:nvSpPr>
          <p:spPr>
            <a:xfrm>
              <a:off x="2372448" y="1037010"/>
              <a:ext cx="2102040" cy="1651733"/>
            </a:xfrm>
            <a:prstGeom prst="rect">
              <a:avLst/>
            </a:prstGeom>
            <a:noFill/>
          </p:spPr>
          <p:txBody>
            <a:bodyPr wrap="square" rtlCol="0">
              <a:spAutoFit/>
            </a:bodyPr>
            <a:lstStyle/>
            <a:p>
              <a:pPr defTabSz="457200">
                <a:defRPr/>
              </a:pPr>
              <a:r>
                <a:rPr lang="en-US" sz="1600" b="1" baseline="30000" dirty="0">
                  <a:solidFill>
                    <a:prstClr val="black"/>
                  </a:solidFill>
                  <a:latin typeface="Verdana"/>
                  <a:cs typeface="Verdana"/>
                </a:rPr>
                <a:t>Wenck Associates, Inc. </a:t>
              </a:r>
              <a:br>
                <a:rPr lang="en-US" sz="1600" b="1" baseline="30000" dirty="0">
                  <a:solidFill>
                    <a:prstClr val="black"/>
                  </a:solidFill>
                  <a:latin typeface="Verdana"/>
                  <a:cs typeface="Verdana"/>
                </a:rPr>
              </a:br>
              <a:r>
                <a:rPr lang="en-US" sz="1600" baseline="30000" dirty="0">
                  <a:solidFill>
                    <a:prstClr val="black"/>
                  </a:solidFill>
                  <a:latin typeface="Verdana"/>
                  <a:cs typeface="Verdana"/>
                </a:rPr>
                <a:t>is a leading engineering &amp; consulting firm, dedicated to providing innovative solutions through our strategic engineering, environmental, and consulting services.</a:t>
              </a:r>
            </a:p>
            <a:p>
              <a:pPr defTabSz="457200"/>
              <a:endParaRPr lang="en-US" sz="1600" dirty="0">
                <a:solidFill>
                  <a:prstClr val="black"/>
                </a:solidFill>
                <a:latin typeface="Verdana"/>
                <a:cs typeface="Verdana"/>
              </a:endParaRPr>
            </a:p>
          </p:txBody>
        </p:sp>
        <p:pic>
          <p:nvPicPr>
            <p:cNvPr id="18" name="Picture 17" descr="Wenck.ASSOCIATES.logo.VERT.rgb.wmf"/>
            <p:cNvPicPr>
              <a:picLocks noChangeAspect="1"/>
            </p:cNvPicPr>
            <p:nvPr userDrawn="1"/>
          </p:nvPicPr>
          <p:blipFill rotWithShape="1">
            <a:blip r:embed="rId2" cstate="print">
              <a:extLst>
                <a:ext uri="{28A0092B-C50C-407E-A947-70E740481C1C}">
                  <a14:useLocalDpi xmlns:a14="http://schemas.microsoft.com/office/drawing/2010/main" val="0"/>
                </a:ext>
              </a:extLst>
            </a:blip>
            <a:srcRect b="21792"/>
            <a:stretch/>
          </p:blipFill>
          <p:spPr>
            <a:xfrm>
              <a:off x="566535" y="1074320"/>
              <a:ext cx="1543050" cy="1194373"/>
            </a:xfrm>
            <a:prstGeom prst="rect">
              <a:avLst/>
            </a:prstGeom>
          </p:spPr>
        </p:pic>
      </p:grpSp>
      <p:grpSp>
        <p:nvGrpSpPr>
          <p:cNvPr id="11" name="Group 10"/>
          <p:cNvGrpSpPr/>
          <p:nvPr userDrawn="1"/>
        </p:nvGrpSpPr>
        <p:grpSpPr>
          <a:xfrm>
            <a:off x="4744835" y="1016690"/>
            <a:ext cx="3806658" cy="1252365"/>
            <a:chOff x="4744835" y="1016690"/>
            <a:chExt cx="3806658" cy="1252365"/>
          </a:xfrm>
        </p:grpSpPr>
        <p:sp>
          <p:nvSpPr>
            <p:cNvPr id="15" name="TextBox 14"/>
            <p:cNvSpPr txBox="1"/>
            <p:nvPr userDrawn="1"/>
          </p:nvSpPr>
          <p:spPr>
            <a:xfrm>
              <a:off x="6489012" y="1016690"/>
              <a:ext cx="2062481" cy="1241364"/>
            </a:xfrm>
            <a:prstGeom prst="rect">
              <a:avLst/>
            </a:prstGeom>
            <a:noFill/>
          </p:spPr>
          <p:txBody>
            <a:bodyPr wrap="square" rtlCol="0">
              <a:spAutoFit/>
            </a:bodyPr>
            <a:lstStyle/>
            <a:p>
              <a:pPr defTabSz="457200">
                <a:defRPr/>
              </a:pPr>
              <a:r>
                <a:rPr lang="en-US" sz="1600" b="1" baseline="30000" dirty="0">
                  <a:solidFill>
                    <a:prstClr val="black"/>
                  </a:solidFill>
                  <a:latin typeface="Verdana"/>
                  <a:cs typeface="Verdana"/>
                </a:rPr>
                <a:t>Wenck Construction, </a:t>
              </a:r>
              <a:br>
                <a:rPr lang="en-US" sz="1600" b="1" baseline="30000" dirty="0">
                  <a:solidFill>
                    <a:prstClr val="black"/>
                  </a:solidFill>
                  <a:latin typeface="Verdana"/>
                  <a:cs typeface="Verdana"/>
                </a:rPr>
              </a:br>
              <a:r>
                <a:rPr lang="en-US" sz="1600" b="1" baseline="30000" dirty="0">
                  <a:solidFill>
                    <a:prstClr val="black"/>
                  </a:solidFill>
                  <a:latin typeface="Verdana"/>
                  <a:cs typeface="Verdana"/>
                </a:rPr>
                <a:t>Inc. </a:t>
              </a:r>
              <a:r>
                <a:rPr lang="en-US" sz="1600" baseline="30000" dirty="0">
                  <a:solidFill>
                    <a:prstClr val="black"/>
                  </a:solidFill>
                  <a:latin typeface="Verdana"/>
                  <a:cs typeface="Verdana"/>
                </a:rPr>
                <a:t>provides specialty construction and remediation services to a broad range of markets, including government and private entities.</a:t>
              </a:r>
              <a:endParaRPr lang="en-US" sz="1600" dirty="0">
                <a:solidFill>
                  <a:prstClr val="black"/>
                </a:solidFill>
                <a:latin typeface="Verdana"/>
                <a:cs typeface="Verdana"/>
              </a:endParaRPr>
            </a:p>
          </p:txBody>
        </p:sp>
        <p:pic>
          <p:nvPicPr>
            <p:cNvPr id="4" name="Picture 3" descr="Wenck.CONSTRUCTION.logo.VERT.rgb.wmf"/>
            <p:cNvPicPr>
              <a:picLocks noChangeAspect="1"/>
            </p:cNvPicPr>
            <p:nvPr userDrawn="1"/>
          </p:nvPicPr>
          <p:blipFill rotWithShape="1">
            <a:blip r:embed="rId3" cstate="print">
              <a:extLst>
                <a:ext uri="{28A0092B-C50C-407E-A947-70E740481C1C}">
                  <a14:useLocalDpi xmlns:a14="http://schemas.microsoft.com/office/drawing/2010/main" val="0"/>
                </a:ext>
              </a:extLst>
            </a:blip>
            <a:srcRect b="21912"/>
            <a:stretch/>
          </p:blipFill>
          <p:spPr>
            <a:xfrm>
              <a:off x="4744835" y="1076514"/>
              <a:ext cx="1543050" cy="1192541"/>
            </a:xfrm>
            <a:prstGeom prst="rect">
              <a:avLst/>
            </a:prstGeom>
          </p:spPr>
        </p:pic>
      </p:grpSp>
      <p:grpSp>
        <p:nvGrpSpPr>
          <p:cNvPr id="9" name="Group 8"/>
          <p:cNvGrpSpPr/>
          <p:nvPr userDrawn="1"/>
        </p:nvGrpSpPr>
        <p:grpSpPr>
          <a:xfrm>
            <a:off x="566535" y="3182449"/>
            <a:ext cx="4134162" cy="1759883"/>
            <a:chOff x="566535" y="3182449"/>
            <a:chExt cx="4134162" cy="1759883"/>
          </a:xfrm>
        </p:grpSpPr>
        <p:sp>
          <p:nvSpPr>
            <p:cNvPr id="16" name="TextBox 15"/>
            <p:cNvSpPr txBox="1"/>
            <p:nvPr userDrawn="1"/>
          </p:nvSpPr>
          <p:spPr>
            <a:xfrm>
              <a:off x="2363896" y="3182449"/>
              <a:ext cx="2336801" cy="1759883"/>
            </a:xfrm>
            <a:prstGeom prst="rect">
              <a:avLst/>
            </a:prstGeom>
            <a:noFill/>
          </p:spPr>
          <p:txBody>
            <a:bodyPr wrap="square" rtlCol="0">
              <a:spAutoFit/>
            </a:bodyPr>
            <a:lstStyle/>
            <a:p>
              <a:pPr defTabSz="457200">
                <a:lnSpc>
                  <a:spcPts val="1300"/>
                </a:lnSpc>
              </a:pPr>
              <a:r>
                <a:rPr lang="en-US" sz="1600" b="1" baseline="30000" dirty="0">
                  <a:solidFill>
                    <a:prstClr val="black"/>
                  </a:solidFill>
                  <a:latin typeface="Verdana"/>
                  <a:cs typeface="Verdana"/>
                </a:rPr>
                <a:t>Wenck Real Estate, LLC </a:t>
              </a:r>
              <a:r>
                <a:rPr lang="en-US" sz="1600" baseline="30000" dirty="0">
                  <a:solidFill>
                    <a:prstClr val="black"/>
                  </a:solidFill>
                  <a:latin typeface="Verdana"/>
                  <a:cs typeface="Verdana"/>
                </a:rPr>
                <a:t>provides a comprehensive approach to transactional work, environmental compliance, and the site development process that offers a unique advantage due to our understanding of risk management and the regulatory process.</a:t>
              </a:r>
            </a:p>
          </p:txBody>
        </p:sp>
        <p:pic>
          <p:nvPicPr>
            <p:cNvPr id="5" name="Picture 4" descr="Wenck.REAL.ESTATE.logo.VERT.rgb.wmf"/>
            <p:cNvPicPr>
              <a:picLocks noChangeAspect="1"/>
            </p:cNvPicPr>
            <p:nvPr userDrawn="1"/>
          </p:nvPicPr>
          <p:blipFill rotWithShape="1">
            <a:blip r:embed="rId4" cstate="print">
              <a:extLst>
                <a:ext uri="{28A0092B-C50C-407E-A947-70E740481C1C}">
                  <a14:useLocalDpi xmlns:a14="http://schemas.microsoft.com/office/drawing/2010/main" val="0"/>
                </a:ext>
              </a:extLst>
            </a:blip>
            <a:srcRect b="27247"/>
            <a:stretch/>
          </p:blipFill>
          <p:spPr>
            <a:xfrm>
              <a:off x="566535" y="3182449"/>
              <a:ext cx="1543050" cy="1111066"/>
            </a:xfrm>
            <a:prstGeom prst="rect">
              <a:avLst/>
            </a:prstGeom>
          </p:spPr>
        </p:pic>
      </p:grpSp>
      <p:grpSp>
        <p:nvGrpSpPr>
          <p:cNvPr id="8" name="Group 7"/>
          <p:cNvGrpSpPr/>
          <p:nvPr userDrawn="1"/>
        </p:nvGrpSpPr>
        <p:grpSpPr>
          <a:xfrm>
            <a:off x="4744835" y="3182449"/>
            <a:ext cx="3846217" cy="1815880"/>
            <a:chOff x="4744835" y="3182449"/>
            <a:chExt cx="3846217" cy="1815880"/>
          </a:xfrm>
        </p:grpSpPr>
        <p:sp>
          <p:nvSpPr>
            <p:cNvPr id="17" name="TextBox 16"/>
            <p:cNvSpPr txBox="1"/>
            <p:nvPr userDrawn="1"/>
          </p:nvSpPr>
          <p:spPr>
            <a:xfrm>
              <a:off x="6489012" y="3182449"/>
              <a:ext cx="2102040" cy="1815880"/>
            </a:xfrm>
            <a:prstGeom prst="rect">
              <a:avLst/>
            </a:prstGeom>
            <a:noFill/>
          </p:spPr>
          <p:txBody>
            <a:bodyPr wrap="square" rtlCol="0">
              <a:spAutoFit/>
            </a:bodyPr>
            <a:lstStyle/>
            <a:p>
              <a:pPr defTabSz="457200">
                <a:defRPr/>
              </a:pPr>
              <a:r>
                <a:rPr lang="en-US" sz="1600" b="1" baseline="30000" dirty="0">
                  <a:solidFill>
                    <a:prstClr val="black"/>
                  </a:solidFill>
                  <a:latin typeface="Verdana"/>
                  <a:cs typeface="Verdana"/>
                </a:rPr>
                <a:t>Wenck Response Services, Inc. </a:t>
              </a:r>
              <a:br>
                <a:rPr lang="en-US" sz="1600" b="1" baseline="30000" dirty="0">
                  <a:solidFill>
                    <a:prstClr val="black"/>
                  </a:solidFill>
                  <a:latin typeface="Verdana"/>
                  <a:cs typeface="Verdana"/>
                </a:rPr>
              </a:br>
              <a:r>
                <a:rPr lang="en-US" sz="1600" baseline="30000" dirty="0">
                  <a:solidFill>
                    <a:prstClr val="black"/>
                  </a:solidFill>
                  <a:latin typeface="Verdana"/>
                  <a:cs typeface="Verdana"/>
                </a:rPr>
                <a:t>is a leading engineering &amp; consulting firm, dedicated to providing innovative solutions through our strategic engineering, environmental, and consulting services.</a:t>
              </a:r>
            </a:p>
            <a:p>
              <a:pPr defTabSz="457200"/>
              <a:endParaRPr lang="en-US" sz="1600" dirty="0">
                <a:solidFill>
                  <a:prstClr val="black"/>
                </a:solidFill>
                <a:latin typeface="Verdana"/>
                <a:cs typeface="Verdana"/>
              </a:endParaRPr>
            </a:p>
          </p:txBody>
        </p:sp>
        <p:pic>
          <p:nvPicPr>
            <p:cNvPr id="7" name="Picture 6" descr="Wenck.RESPONSE.logo.VERT.rgb.wmf"/>
            <p:cNvPicPr>
              <a:picLocks noChangeAspect="1"/>
            </p:cNvPicPr>
            <p:nvPr userDrawn="1"/>
          </p:nvPicPr>
          <p:blipFill rotWithShape="1">
            <a:blip r:embed="rId5" cstate="print">
              <a:extLst>
                <a:ext uri="{28A0092B-C50C-407E-A947-70E740481C1C}">
                  <a14:useLocalDpi xmlns:a14="http://schemas.microsoft.com/office/drawing/2010/main" val="0"/>
                </a:ext>
              </a:extLst>
            </a:blip>
            <a:srcRect b="21163"/>
            <a:stretch/>
          </p:blipFill>
          <p:spPr>
            <a:xfrm>
              <a:off x="4744835" y="3182449"/>
              <a:ext cx="1543050" cy="1203979"/>
            </a:xfrm>
            <a:prstGeom prst="rect">
              <a:avLst/>
            </a:prstGeom>
          </p:spPr>
        </p:pic>
      </p:grpSp>
      <p:sp>
        <p:nvSpPr>
          <p:cNvPr id="20" name="Rectangle 19">
            <a:extLst>
              <a:ext uri="{FF2B5EF4-FFF2-40B4-BE49-F238E27FC236}">
                <a16:creationId xmlns:a16="http://schemas.microsoft.com/office/drawing/2014/main" id="{EBFB8F09-187B-494C-9D78-9561061FFEEA}"/>
              </a:ext>
            </a:extLst>
          </p:cNvPr>
          <p:cNvSpPr/>
          <p:nvPr userDrawn="1"/>
        </p:nvSpPr>
        <p:spPr>
          <a:xfrm>
            <a:off x="0" y="6271967"/>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0128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C482-1479-4181-8F2E-FDD0EF3B21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355F5-2F79-4C59-B5A3-D7CEA92E723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2ACC9C-361D-409C-8F67-158A598E359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A63DC9-D421-4C51-996E-EB2A32782E4B}"/>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6" name="Footer Placeholder 5">
            <a:extLst>
              <a:ext uri="{FF2B5EF4-FFF2-40B4-BE49-F238E27FC236}">
                <a16:creationId xmlns:a16="http://schemas.microsoft.com/office/drawing/2014/main" id="{E609D69F-129D-4038-80DB-F278537631A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CEFC58-7B99-49C2-967D-EAEC6EA7928B}"/>
              </a:ext>
            </a:extLst>
          </p:cNvPr>
          <p:cNvSpPr>
            <a:spLocks noGrp="1"/>
          </p:cNvSpPr>
          <p:nvPr>
            <p:ph type="sldNum" sz="quarter" idx="12"/>
          </p:nvPr>
        </p:nvSpPr>
        <p:spPr>
          <a:xfrm>
            <a:off x="6457950" y="6356351"/>
            <a:ext cx="2057400" cy="365125"/>
          </a:xfrm>
          <a:prstGeom prst="rect">
            <a:avLst/>
          </a:prstGeom>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1407580573"/>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9907-44DC-486D-AD5B-0C5988F17DD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BFD0FC-B30D-447D-B212-246735E2785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1A151C3-0F09-4FE5-A4DC-B8E2C5A1341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986BA4-3EA7-4FE2-8A68-5A9DC0753CB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D551ED2-9B93-4224-8719-028D259C0AE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CF85B9-7BAD-4552-A885-4E015D267048}"/>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8" name="Footer Placeholder 7">
            <a:extLst>
              <a:ext uri="{FF2B5EF4-FFF2-40B4-BE49-F238E27FC236}">
                <a16:creationId xmlns:a16="http://schemas.microsoft.com/office/drawing/2014/main" id="{15758AEF-7164-47E6-A070-C67D8DF725D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DC2590-E20B-434F-A714-60126E1117A8}"/>
              </a:ext>
            </a:extLst>
          </p:cNvPr>
          <p:cNvSpPr>
            <a:spLocks noGrp="1"/>
          </p:cNvSpPr>
          <p:nvPr>
            <p:ph type="sldNum" sz="quarter" idx="12"/>
          </p:nvPr>
        </p:nvSpPr>
        <p:spPr>
          <a:xfrm>
            <a:off x="6457950" y="6356351"/>
            <a:ext cx="2057400" cy="365125"/>
          </a:xfrm>
          <a:prstGeom prst="rect">
            <a:avLst/>
          </a:prstGeom>
        </p:spPr>
        <p:txBody>
          <a:bodyPr/>
          <a:lstStyle/>
          <a:p>
            <a:pPr algn="ctr"/>
            <a:fld id="{210BF9EF-2293-1D43-8241-A43FAD17FE18}" type="slidenum">
              <a:rPr lang="en-US" smtClean="0">
                <a:solidFill>
                  <a:srgbClr val="666666"/>
                </a:solidFill>
              </a:rPr>
              <a:pPr algn="ctr"/>
              <a:t>‹#›</a:t>
            </a:fld>
            <a:endParaRPr lang="en-US" dirty="0">
              <a:solidFill>
                <a:srgbClr val="666666"/>
              </a:solidFill>
            </a:endParaRPr>
          </a:p>
        </p:txBody>
      </p:sp>
    </p:spTree>
    <p:extLst>
      <p:ext uri="{BB962C8B-B14F-4D97-AF65-F5344CB8AC3E}">
        <p14:creationId xmlns:p14="http://schemas.microsoft.com/office/powerpoint/2010/main" val="85030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D3CD-34D6-498B-A880-5B56E59806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F385C3-ACD5-4D16-B028-D0198CA4E718}"/>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4" name="Footer Placeholder 3">
            <a:extLst>
              <a:ext uri="{FF2B5EF4-FFF2-40B4-BE49-F238E27FC236}">
                <a16:creationId xmlns:a16="http://schemas.microsoft.com/office/drawing/2014/main" id="{8A9ADB81-B820-4BDA-9076-C5F56EA1274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6E67A0F-05E2-44E7-BC5D-2DA996B6ED3D}"/>
              </a:ext>
            </a:extLst>
          </p:cNvPr>
          <p:cNvSpPr>
            <a:spLocks noGrp="1"/>
          </p:cNvSpPr>
          <p:nvPr>
            <p:ph type="sldNum" sz="quarter" idx="12"/>
          </p:nvPr>
        </p:nvSpPr>
        <p:spPr>
          <a:xfrm>
            <a:off x="6457950" y="6356351"/>
            <a:ext cx="2057400" cy="365125"/>
          </a:xfrm>
          <a:prstGeom prst="rect">
            <a:avLst/>
          </a:prstGeom>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1638984313"/>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254919-9328-4FB5-B01B-EC67409B0D5A}"/>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3" name="Footer Placeholder 2">
            <a:extLst>
              <a:ext uri="{FF2B5EF4-FFF2-40B4-BE49-F238E27FC236}">
                <a16:creationId xmlns:a16="http://schemas.microsoft.com/office/drawing/2014/main" id="{ECF604A3-6B97-422E-9EE0-04B54D3D7A2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49DE9B6-0F2B-4F56-A6CD-1F3557286CE3}"/>
              </a:ext>
            </a:extLst>
          </p:cNvPr>
          <p:cNvSpPr>
            <a:spLocks noGrp="1"/>
          </p:cNvSpPr>
          <p:nvPr>
            <p:ph type="sldNum" sz="quarter" idx="12"/>
          </p:nvPr>
        </p:nvSpPr>
        <p:spPr>
          <a:xfrm>
            <a:off x="6457950" y="6356351"/>
            <a:ext cx="2057400" cy="365125"/>
          </a:xfrm>
          <a:prstGeom prst="rect">
            <a:avLst/>
          </a:prstGeom>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538582135"/>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0D7AD-70A8-4BD5-AF27-7EC5FC78648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DA94C6-9C4F-445F-A1EE-8D6D3911094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9C98EC-A26C-4BCC-AA4E-FFC5FC0C4EF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226CFE1-A7D0-4792-BCBD-E7A67412F8DD}"/>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6" name="Footer Placeholder 5">
            <a:extLst>
              <a:ext uri="{FF2B5EF4-FFF2-40B4-BE49-F238E27FC236}">
                <a16:creationId xmlns:a16="http://schemas.microsoft.com/office/drawing/2014/main" id="{423F2541-E1A8-4294-98E8-8182419912B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307EE5-C0DA-4D55-A4CC-CFB49A223592}"/>
              </a:ext>
            </a:extLst>
          </p:cNvPr>
          <p:cNvSpPr>
            <a:spLocks noGrp="1"/>
          </p:cNvSpPr>
          <p:nvPr>
            <p:ph type="sldNum" sz="quarter" idx="12"/>
          </p:nvPr>
        </p:nvSpPr>
        <p:spPr>
          <a:xfrm>
            <a:off x="6457950" y="6356351"/>
            <a:ext cx="2057400" cy="365125"/>
          </a:xfrm>
          <a:prstGeom prst="rect">
            <a:avLst/>
          </a:prstGeom>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682110461"/>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5B20-F276-4DE3-953C-245DEC7B997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7C142FD-4861-41F5-9E8E-1A9E225166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CD95572-BF3D-4E89-8343-AB56DD2472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4520EA7-BBF5-44FC-A382-CDD11337B05A}"/>
              </a:ext>
            </a:extLst>
          </p:cNvPr>
          <p:cNvSpPr>
            <a:spLocks noGrp="1"/>
          </p:cNvSpPr>
          <p:nvPr>
            <p:ph type="dt" sz="half" idx="10"/>
          </p:nvPr>
        </p:nvSpPr>
        <p:spPr>
          <a:xfrm>
            <a:off x="628650" y="6356351"/>
            <a:ext cx="2057400" cy="365125"/>
          </a:xfrm>
          <a:prstGeom prst="rect">
            <a:avLst/>
          </a:prstGeom>
        </p:spPr>
        <p:txBody>
          <a:bodyPr/>
          <a:lstStyle/>
          <a:p>
            <a:fld id="{2FC2715D-3750-4779-93F6-6AC6C3719744}" type="datetimeFigureOut">
              <a:rPr lang="en-US" smtClean="0"/>
              <a:t>4/17/2018</a:t>
            </a:fld>
            <a:endParaRPr lang="en-US"/>
          </a:p>
        </p:txBody>
      </p:sp>
      <p:sp>
        <p:nvSpPr>
          <p:cNvPr id="6" name="Footer Placeholder 5">
            <a:extLst>
              <a:ext uri="{FF2B5EF4-FFF2-40B4-BE49-F238E27FC236}">
                <a16:creationId xmlns:a16="http://schemas.microsoft.com/office/drawing/2014/main" id="{11B9EAC2-47EA-4F45-A6C8-20FBD481A3D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524CA1-73FE-4CBE-BA60-AA11FC1D10EC}"/>
              </a:ext>
            </a:extLst>
          </p:cNvPr>
          <p:cNvSpPr>
            <a:spLocks noGrp="1"/>
          </p:cNvSpPr>
          <p:nvPr>
            <p:ph type="sldNum" sz="quarter" idx="12"/>
          </p:nvPr>
        </p:nvSpPr>
        <p:spPr>
          <a:xfrm>
            <a:off x="6457950" y="6356351"/>
            <a:ext cx="2057400" cy="365125"/>
          </a:xfrm>
          <a:prstGeom prst="rect">
            <a:avLst/>
          </a:prstGeom>
        </p:spPr>
        <p:txBody>
          <a:body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3731810889"/>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D39E2-823B-4D42-B34C-E7609DD59CD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7A034A-5AA7-428D-A684-DFE647C55C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C951F3CC-E958-4636-9568-31C3121E1F54}"/>
              </a:ext>
            </a:extLst>
          </p:cNvPr>
          <p:cNvSpPr/>
          <p:nvPr userDrawn="1"/>
        </p:nvSpPr>
        <p:spPr>
          <a:xfrm>
            <a:off x="0" y="6271968"/>
            <a:ext cx="9144000" cy="586032"/>
          </a:xfrm>
          <a:prstGeom prst="rect">
            <a:avLst/>
          </a:prstGeom>
          <a:solidFill>
            <a:srgbClr val="003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062392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696" r:id="rId13"/>
    <p:sldLayoutId id="2147483697" r:id="rId14"/>
    <p:sldLayoutId id="2147483699" r:id="rId15"/>
    <p:sldLayoutId id="2147483700" r:id="rId16"/>
    <p:sldLayoutId id="214748370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D39E2-823B-4D42-B34C-E7609DD59CD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7A034A-5AA7-428D-A684-DFE647C55C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950C9-6D70-4DCD-A24A-F4423D2E832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C2715D-3750-4779-93F6-6AC6C3719744}" type="datetimeFigureOut">
              <a:rPr lang="en-US" smtClean="0"/>
              <a:t>4/17/2018</a:t>
            </a:fld>
            <a:endParaRPr lang="en-US"/>
          </a:p>
        </p:txBody>
      </p:sp>
      <p:sp>
        <p:nvSpPr>
          <p:cNvPr id="5" name="Footer Placeholder 4">
            <a:extLst>
              <a:ext uri="{FF2B5EF4-FFF2-40B4-BE49-F238E27FC236}">
                <a16:creationId xmlns:a16="http://schemas.microsoft.com/office/drawing/2014/main" id="{055A1C6F-18CC-4ECC-889D-6D7FE48046F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1D1785-8F10-42E9-A7C0-848DD86E40A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lgn="ctr" defTabSz="457200"/>
            <a:fld id="{210BF9EF-2293-1D43-8241-A43FAD17FE18}" type="slidenum">
              <a:rPr lang="en-US" smtClean="0">
                <a:solidFill>
                  <a:srgbClr val="666666"/>
                </a:solidFill>
              </a:rPr>
              <a:pPr algn="ctr" defTabSz="457200"/>
              <a:t>‹#›</a:t>
            </a:fld>
            <a:endParaRPr lang="en-US" dirty="0">
              <a:solidFill>
                <a:srgbClr val="666666"/>
              </a:solidFill>
            </a:endParaRPr>
          </a:p>
        </p:txBody>
      </p:sp>
    </p:spTree>
    <p:extLst>
      <p:ext uri="{BB962C8B-B14F-4D97-AF65-F5344CB8AC3E}">
        <p14:creationId xmlns:p14="http://schemas.microsoft.com/office/powerpoint/2010/main" val="48466812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5" r:id="rId12"/>
    <p:sldLayoutId id="2147483661" r:id="rId13"/>
    <p:sldLayoutId id="2147483662"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86618" y="4570379"/>
            <a:ext cx="4776381" cy="1327718"/>
          </a:xfrm>
          <a:prstGeom prst="rect">
            <a:avLst/>
          </a:prstGeom>
          <a:noFill/>
        </p:spPr>
        <p:txBody>
          <a:bodyPr wrap="square" lIns="0" tIns="0" rIns="0" bIns="0" rtlCol="0" anchor="ctr" anchorCtr="0">
            <a:noAutofit/>
          </a:bodyPr>
          <a:lstStyle/>
          <a:p>
            <a:pPr>
              <a:lnSpc>
                <a:spcPts val="3600"/>
              </a:lnSpc>
            </a:pPr>
            <a:r>
              <a:rPr lang="en-US" sz="3600" spc="130" dirty="0">
                <a:solidFill>
                  <a:srgbClr val="666666"/>
                </a:solidFill>
                <a:latin typeface="Open Sans" panose="020B0606030504020204" pitchFamily="34" charset="0"/>
                <a:ea typeface="Open Sans" panose="020B0606030504020204" pitchFamily="34" charset="0"/>
                <a:cs typeface="Open Sans" panose="020B0606030504020204" pitchFamily="34" charset="0"/>
              </a:rPr>
              <a:t>ORDINARY HIGH WATER MARK OF THE MISSOURI RIVER BED </a:t>
            </a:r>
          </a:p>
        </p:txBody>
      </p:sp>
      <p:grpSp>
        <p:nvGrpSpPr>
          <p:cNvPr id="2" name="Group 1"/>
          <p:cNvGrpSpPr/>
          <p:nvPr/>
        </p:nvGrpSpPr>
        <p:grpSpPr>
          <a:xfrm>
            <a:off x="0" y="5943818"/>
            <a:ext cx="9144000" cy="914182"/>
            <a:chOff x="0" y="5943818"/>
            <a:chExt cx="9144000" cy="914182"/>
          </a:xfrm>
          <a:solidFill>
            <a:srgbClr val="003C79"/>
          </a:solidFill>
        </p:grpSpPr>
        <p:sp>
          <p:nvSpPr>
            <p:cNvPr id="5" name="Rectangle 4"/>
            <p:cNvSpPr/>
            <p:nvPr/>
          </p:nvSpPr>
          <p:spPr>
            <a:xfrm>
              <a:off x="0" y="5943818"/>
              <a:ext cx="9144000" cy="9141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296346" y="6247020"/>
              <a:ext cx="1659395" cy="307777"/>
            </a:xfrm>
            <a:prstGeom prst="rect">
              <a:avLst/>
            </a:prstGeom>
            <a:grpFill/>
            <a:ln>
              <a:noFill/>
            </a:ln>
          </p:spPr>
          <p:txBody>
            <a:bodyPr wrap="square" rtlCol="0">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April 17, 2018</a:t>
              </a: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952" y="6215365"/>
            <a:ext cx="1797163" cy="371086"/>
          </a:xfrm>
          <a:prstGeom prst="rect">
            <a:avLst/>
          </a:prstGeom>
        </p:spPr>
      </p:pic>
      <p:pic>
        <p:nvPicPr>
          <p:cNvPr id="16" name="Picture 2">
            <a:extLst>
              <a:ext uri="{FF2B5EF4-FFF2-40B4-BE49-F238E27FC236}">
                <a16:creationId xmlns:a16="http://schemas.microsoft.com/office/drawing/2014/main" id="{E8AE4D1A-D059-4077-AE39-40CB71EADF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1924" y="3049367"/>
            <a:ext cx="2158307" cy="140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08669379-36A8-40A4-84FD-6E9489607759}"/>
              </a:ext>
            </a:extLst>
          </p:cNvPr>
          <p:cNvPicPr>
            <a:picLocks noChangeAspect="1"/>
          </p:cNvPicPr>
          <p:nvPr/>
        </p:nvPicPr>
        <p:blipFill>
          <a:blip r:embed="rId5"/>
          <a:stretch>
            <a:fillRect/>
          </a:stretch>
        </p:blipFill>
        <p:spPr>
          <a:xfrm>
            <a:off x="459309" y="5053505"/>
            <a:ext cx="2467124" cy="618764"/>
          </a:xfrm>
          <a:prstGeom prst="rect">
            <a:avLst/>
          </a:prstGeom>
        </p:spPr>
      </p:pic>
      <p:pic>
        <p:nvPicPr>
          <p:cNvPr id="7" name="Picture 6" descr="A picture containing text&#10;&#10;Description generated with very high confidence">
            <a:extLst>
              <a:ext uri="{FF2B5EF4-FFF2-40B4-BE49-F238E27FC236}">
                <a16:creationId xmlns:a16="http://schemas.microsoft.com/office/drawing/2014/main" id="{9BE135B6-D2DD-435F-B630-2B5DDEBF85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654779"/>
            <a:ext cx="5105400" cy="5105400"/>
          </a:xfrm>
          <a:prstGeom prst="rect">
            <a:avLst/>
          </a:prstGeom>
        </p:spPr>
      </p:pic>
    </p:spTree>
    <p:extLst>
      <p:ext uri="{BB962C8B-B14F-4D97-AF65-F5344CB8AC3E}">
        <p14:creationId xmlns:p14="http://schemas.microsoft.com/office/powerpoint/2010/main" val="427072794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SCOPE OF WORK</a:t>
            </a:r>
          </a:p>
        </p:txBody>
      </p:sp>
      <p:sp>
        <p:nvSpPr>
          <p:cNvPr id="5" name="Rectangle 4">
            <a:extLst>
              <a:ext uri="{FF2B5EF4-FFF2-40B4-BE49-F238E27FC236}">
                <a16:creationId xmlns:a16="http://schemas.microsoft.com/office/drawing/2014/main" id="{ABCA6072-1B77-406A-9DFC-BA23DD85A97A}"/>
              </a:ext>
            </a:extLst>
          </p:cNvPr>
          <p:cNvSpPr/>
          <p:nvPr/>
        </p:nvSpPr>
        <p:spPr>
          <a:xfrm>
            <a:off x="228600" y="1905000"/>
            <a:ext cx="6629400" cy="2308324"/>
          </a:xfrm>
          <a:prstGeom prst="rect">
            <a:avLst/>
          </a:prstGeom>
        </p:spPr>
        <p:txBody>
          <a:bodyPr wrap="square">
            <a:spAutoFit/>
          </a:bodyPr>
          <a:lstStyle/>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Data gathering</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Data analysis</a:t>
            </a:r>
          </a:p>
          <a:p>
            <a:pPr marL="800100" lvl="1" indent="-342900">
              <a:buFont typeface="Arial" panose="020B0604020202020204" pitchFamily="34" charset="0"/>
              <a:buChar char="•"/>
            </a:pPr>
            <a:r>
              <a:rPr lang="en-US" sz="2400" dirty="0">
                <a:solidFill>
                  <a:schemeClr val="accent1">
                    <a:lumMod val="50000"/>
                  </a:schemeClr>
                </a:solidFill>
                <a:latin typeface="Open Sans" panose="020B0606030504020204"/>
                <a:ea typeface="Verdana" panose="020B0604030504040204" pitchFamily="34" charset="0"/>
                <a:cs typeface="Verdana" panose="020B0604030504040204" pitchFamily="34" charset="0"/>
              </a:rPr>
              <a:t>Presentation of findings</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Publication of findings</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Comment review and final recommendations</a:t>
            </a:r>
          </a:p>
        </p:txBody>
      </p:sp>
      <p:pic>
        <p:nvPicPr>
          <p:cNvPr id="2" name="Picture 1">
            <a:extLst>
              <a:ext uri="{FF2B5EF4-FFF2-40B4-BE49-F238E27FC236}">
                <a16:creationId xmlns:a16="http://schemas.microsoft.com/office/drawing/2014/main" id="{14CFDB4C-EB33-4DBD-BAEB-9655AB4E432E}"/>
              </a:ext>
            </a:extLst>
          </p:cNvPr>
          <p:cNvPicPr>
            <a:picLocks noChangeAspect="1"/>
          </p:cNvPicPr>
          <p:nvPr/>
        </p:nvPicPr>
        <p:blipFill>
          <a:blip r:embed="rId2"/>
          <a:stretch>
            <a:fillRect/>
          </a:stretch>
        </p:blipFill>
        <p:spPr>
          <a:xfrm>
            <a:off x="6324600" y="2590800"/>
            <a:ext cx="2517866" cy="3365284"/>
          </a:xfrm>
          <a:prstGeom prst="rect">
            <a:avLst/>
          </a:prstGeom>
        </p:spPr>
      </p:pic>
    </p:spTree>
    <p:extLst>
      <p:ext uri="{BB962C8B-B14F-4D97-AF65-F5344CB8AC3E}">
        <p14:creationId xmlns:p14="http://schemas.microsoft.com/office/powerpoint/2010/main" val="3991924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DATA COMPILATION</a:t>
            </a:r>
          </a:p>
        </p:txBody>
      </p:sp>
      <p:sp>
        <p:nvSpPr>
          <p:cNvPr id="5" name="Rectangle 4">
            <a:extLst>
              <a:ext uri="{FF2B5EF4-FFF2-40B4-BE49-F238E27FC236}">
                <a16:creationId xmlns:a16="http://schemas.microsoft.com/office/drawing/2014/main" id="{ABCA6072-1B77-406A-9DFC-BA23DD85A97A}"/>
              </a:ext>
            </a:extLst>
          </p:cNvPr>
          <p:cNvSpPr/>
          <p:nvPr/>
        </p:nvSpPr>
        <p:spPr>
          <a:xfrm>
            <a:off x="152400" y="1516063"/>
            <a:ext cx="8435850" cy="2677656"/>
          </a:xfrm>
          <a:prstGeom prst="rect">
            <a:avLst/>
          </a:prstGeom>
        </p:spPr>
        <p:txBody>
          <a:bodyPr wrap="square">
            <a:spAutoFit/>
          </a:bodyPr>
          <a:lstStyle/>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State provided data – digital copies of aerial photography, USACE survey, and topography.</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USACE – historical records (</a:t>
            </a:r>
            <a:r>
              <a:rPr lang="en-US" sz="2400" dirty="0">
                <a:solidFill>
                  <a:schemeClr val="accent1">
                    <a:lumMod val="50000"/>
                  </a:schemeClr>
                </a:solidFill>
                <a:latin typeface="Open Sans" panose="020B0606030504020204"/>
                <a:ea typeface="Verdana" panose="020B0604030504040204" pitchFamily="34" charset="0"/>
                <a:cs typeface="Verdana" panose="020B0604030504040204" pitchFamily="34" charset="0"/>
              </a:rPr>
              <a:t>appraisal documents</a:t>
            </a:r>
            <a:r>
              <a:rPr lang="en-US" sz="2400" dirty="0">
                <a:latin typeface="Open Sans" panose="020B0606030504020204"/>
                <a:ea typeface="Verdana" panose="020B0604030504040204" pitchFamily="34" charset="0"/>
                <a:cs typeface="Verdana" panose="020B0604030504040204" pitchFamily="34" charset="0"/>
              </a:rPr>
              <a:t>) at Riverdale office, </a:t>
            </a:r>
            <a:r>
              <a:rPr lang="en-US" sz="2400" dirty="0">
                <a:solidFill>
                  <a:schemeClr val="accent1">
                    <a:lumMod val="50000"/>
                  </a:schemeClr>
                </a:solidFill>
                <a:latin typeface="Open Sans" panose="020B0606030504020204"/>
                <a:ea typeface="Verdana" panose="020B0604030504040204" pitchFamily="34" charset="0"/>
                <a:cs typeface="Verdana" panose="020B0604030504040204" pitchFamily="34" charset="0"/>
              </a:rPr>
              <a:t>cross sections </a:t>
            </a:r>
            <a:r>
              <a:rPr lang="en-US" sz="2400" dirty="0">
                <a:latin typeface="Open Sans" panose="020B0606030504020204"/>
                <a:ea typeface="Verdana" panose="020B0604030504040204" pitchFamily="34" charset="0"/>
                <a:cs typeface="Verdana" panose="020B0604030504040204" pitchFamily="34" charset="0"/>
              </a:rPr>
              <a:t>and details from Omaha office.</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USGS – flow records.</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Research case law.</a:t>
            </a:r>
          </a:p>
        </p:txBody>
      </p:sp>
      <p:pic>
        <p:nvPicPr>
          <p:cNvPr id="4" name="Picture 3">
            <a:extLst>
              <a:ext uri="{FF2B5EF4-FFF2-40B4-BE49-F238E27FC236}">
                <a16:creationId xmlns:a16="http://schemas.microsoft.com/office/drawing/2014/main" id="{EB26AF3D-4210-4E40-AC90-2EFCAFB7BE0D}"/>
              </a:ext>
            </a:extLst>
          </p:cNvPr>
          <p:cNvPicPr>
            <a:picLocks noChangeAspect="1"/>
          </p:cNvPicPr>
          <p:nvPr/>
        </p:nvPicPr>
        <p:blipFill rotWithShape="1">
          <a:blip r:embed="rId2"/>
          <a:srcRect r="24589" b="950"/>
          <a:stretch/>
        </p:blipFill>
        <p:spPr>
          <a:xfrm>
            <a:off x="5311393" y="3505200"/>
            <a:ext cx="3276857" cy="2688362"/>
          </a:xfrm>
          <a:prstGeom prst="rect">
            <a:avLst/>
          </a:prstGeom>
        </p:spPr>
      </p:pic>
    </p:spTree>
    <p:extLst>
      <p:ext uri="{BB962C8B-B14F-4D97-AF65-F5344CB8AC3E}">
        <p14:creationId xmlns:p14="http://schemas.microsoft.com/office/powerpoint/2010/main" val="235676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1519" y="401782"/>
            <a:ext cx="7864475" cy="914400"/>
          </a:xfrm>
        </p:spPr>
        <p:txBody>
          <a:bodyPr>
            <a:normAutofit/>
          </a:bodyPr>
          <a:lstStyle/>
          <a:p>
            <a:r>
              <a:rPr lang="en-US" sz="3600" dirty="0">
                <a:solidFill>
                  <a:srgbClr val="003C79"/>
                </a:solidFill>
                <a:latin typeface="Open Sans" panose="020B0606030504020204"/>
              </a:rPr>
              <a:t>LEGAL RESEARCH – State Case Law</a:t>
            </a:r>
          </a:p>
        </p:txBody>
      </p:sp>
      <p:sp>
        <p:nvSpPr>
          <p:cNvPr id="5" name="Rectangle 4">
            <a:extLst>
              <a:ext uri="{FF2B5EF4-FFF2-40B4-BE49-F238E27FC236}">
                <a16:creationId xmlns:a16="http://schemas.microsoft.com/office/drawing/2014/main" id="{ABCA6072-1B77-406A-9DFC-BA23DD85A97A}"/>
              </a:ext>
            </a:extLst>
          </p:cNvPr>
          <p:cNvSpPr/>
          <p:nvPr/>
        </p:nvSpPr>
        <p:spPr>
          <a:xfrm>
            <a:off x="235528" y="1047766"/>
            <a:ext cx="8330466" cy="5415379"/>
          </a:xfrm>
          <a:prstGeom prst="rect">
            <a:avLst/>
          </a:prstGeom>
        </p:spPr>
        <p:txBody>
          <a:bodyPr wrap="square">
            <a:spAutoFit/>
          </a:bodyPr>
          <a:lstStyle/>
          <a:p>
            <a:pPr lvl="1"/>
            <a:endParaRPr lang="en-US" sz="2400" dirty="0">
              <a:latin typeface="Open Sans" panose="020B0606030504020204"/>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Existing law focuses on delineating the OHWM of current waterbodies. </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Aerial photographs can provide evidence of the change in land characteristic. </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ACCRETIONS:  to be sovereign, accretions must be from natural causes and on the bank of the river above the OHWM.</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Lack of cropping history or hay harvest that is more than intermittent frequency.</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Soil types or classifications that are unusable for any productive purpose.</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Vertical changes in elevation coupled with a change from wetland to terrestrial vegetation.</a:t>
            </a:r>
          </a:p>
        </p:txBody>
      </p:sp>
    </p:spTree>
    <p:extLst>
      <p:ext uri="{BB962C8B-B14F-4D97-AF65-F5344CB8AC3E}">
        <p14:creationId xmlns:p14="http://schemas.microsoft.com/office/powerpoint/2010/main" val="1268882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1519" y="401782"/>
            <a:ext cx="7864475" cy="914400"/>
          </a:xfrm>
        </p:spPr>
        <p:txBody>
          <a:bodyPr>
            <a:normAutofit/>
          </a:bodyPr>
          <a:lstStyle/>
          <a:p>
            <a:r>
              <a:rPr lang="en-US" sz="3600" dirty="0">
                <a:solidFill>
                  <a:srgbClr val="003C79"/>
                </a:solidFill>
                <a:latin typeface="Open Sans" panose="020B0606030504020204"/>
              </a:rPr>
              <a:t>LEGAL RESEARCH</a:t>
            </a:r>
          </a:p>
        </p:txBody>
      </p:sp>
      <p:sp>
        <p:nvSpPr>
          <p:cNvPr id="5" name="Rectangle 4">
            <a:extLst>
              <a:ext uri="{FF2B5EF4-FFF2-40B4-BE49-F238E27FC236}">
                <a16:creationId xmlns:a16="http://schemas.microsoft.com/office/drawing/2014/main" id="{ABCA6072-1B77-406A-9DFC-BA23DD85A97A}"/>
              </a:ext>
            </a:extLst>
          </p:cNvPr>
          <p:cNvSpPr/>
          <p:nvPr/>
        </p:nvSpPr>
        <p:spPr>
          <a:xfrm>
            <a:off x="235528" y="858982"/>
            <a:ext cx="8330466" cy="4524315"/>
          </a:xfrm>
          <a:prstGeom prst="rect">
            <a:avLst/>
          </a:prstGeom>
        </p:spPr>
        <p:txBody>
          <a:bodyPr wrap="square">
            <a:spAutoFit/>
          </a:bodyPr>
          <a:lstStyle/>
          <a:p>
            <a:pPr lvl="1"/>
            <a:endParaRPr lang="en-US" sz="2400" dirty="0">
              <a:latin typeface="Open Sans" panose="020B0606030504020204"/>
              <a:ea typeface="Verdana" panose="020B0604030504040204" pitchFamily="34" charset="0"/>
              <a:cs typeface="Verdana" panose="020B0604030504040204" pitchFamily="34" charset="0"/>
            </a:endParaRPr>
          </a:p>
          <a:p>
            <a:pPr lvl="1"/>
            <a:r>
              <a:rPr lang="en-US" sz="2400" dirty="0">
                <a:latin typeface="Open Sans" panose="020B0606030504020204"/>
                <a:ea typeface="Verdana" panose="020B0604030504040204" pitchFamily="34" charset="0"/>
                <a:cs typeface="Verdana" panose="020B0604030504040204" pitchFamily="34" charset="0"/>
              </a:rPr>
              <a:t>CLEAR &amp; CONVINCING STANDARD</a:t>
            </a:r>
          </a:p>
          <a:p>
            <a:pPr lvl="1"/>
            <a:endParaRPr lang="en-US" sz="2400" dirty="0">
              <a:latin typeface="Open Sans" panose="020B0606030504020204"/>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61-33.1-03(1) directs that the presumed OHWM is the Army Corps survey completed for surface rights acquisition and supplemental plats created by the branch of </a:t>
            </a:r>
            <a:r>
              <a:rPr lang="en-US" sz="2400" dirty="0" err="1">
                <a:latin typeface="Open Sans" panose="020B0606030504020204"/>
                <a:ea typeface="Verdana" panose="020B0604030504040204" pitchFamily="34" charset="0"/>
                <a:cs typeface="Verdana" panose="020B0604030504040204" pitchFamily="34" charset="0"/>
              </a:rPr>
              <a:t>cadstral</a:t>
            </a:r>
            <a:r>
              <a:rPr lang="en-US" sz="2400" dirty="0">
                <a:latin typeface="Open Sans" panose="020B0606030504020204"/>
                <a:ea typeface="Verdana" panose="020B0604030504040204" pitchFamily="34" charset="0"/>
                <a:cs typeface="Verdana" panose="020B0604030504040204" pitchFamily="34" charset="0"/>
              </a:rPr>
              <a:t> survey of the BLM.</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61-33.1-03(3) – the review must determine whether clear and convincing evidence establishes that a portion of the Corps survey does not reasonably reflect the OHWM of the historical Missouri riverbed channel under state law.</a:t>
            </a:r>
          </a:p>
        </p:txBody>
      </p:sp>
    </p:spTree>
    <p:extLst>
      <p:ext uri="{BB962C8B-B14F-4D97-AF65-F5344CB8AC3E}">
        <p14:creationId xmlns:p14="http://schemas.microsoft.com/office/powerpoint/2010/main" val="131141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1519" y="401782"/>
            <a:ext cx="7864475" cy="914400"/>
          </a:xfrm>
        </p:spPr>
        <p:txBody>
          <a:bodyPr>
            <a:normAutofit/>
          </a:bodyPr>
          <a:lstStyle/>
          <a:p>
            <a:r>
              <a:rPr lang="en-US" sz="3600" dirty="0">
                <a:solidFill>
                  <a:srgbClr val="003C79"/>
                </a:solidFill>
                <a:latin typeface="Open Sans" panose="020B0606030504020204"/>
              </a:rPr>
              <a:t>LEGAL RESEARCH</a:t>
            </a:r>
          </a:p>
        </p:txBody>
      </p:sp>
      <p:sp>
        <p:nvSpPr>
          <p:cNvPr id="5" name="Rectangle 4">
            <a:extLst>
              <a:ext uri="{FF2B5EF4-FFF2-40B4-BE49-F238E27FC236}">
                <a16:creationId xmlns:a16="http://schemas.microsoft.com/office/drawing/2014/main" id="{ABCA6072-1B77-406A-9DFC-BA23DD85A97A}"/>
              </a:ext>
            </a:extLst>
          </p:cNvPr>
          <p:cNvSpPr/>
          <p:nvPr/>
        </p:nvSpPr>
        <p:spPr>
          <a:xfrm>
            <a:off x="235528" y="858982"/>
            <a:ext cx="8330466" cy="4154984"/>
          </a:xfrm>
          <a:prstGeom prst="rect">
            <a:avLst/>
          </a:prstGeom>
        </p:spPr>
        <p:txBody>
          <a:bodyPr wrap="square">
            <a:spAutoFit/>
          </a:bodyPr>
          <a:lstStyle/>
          <a:p>
            <a:pPr lvl="1"/>
            <a:endParaRPr lang="en-US" sz="2400" dirty="0">
              <a:latin typeface="Open Sans" panose="020B0606030504020204"/>
              <a:ea typeface="Verdana" panose="020B0604030504040204" pitchFamily="34" charset="0"/>
              <a:cs typeface="Verdana" panose="020B0604030504040204" pitchFamily="34" charset="0"/>
            </a:endParaRPr>
          </a:p>
          <a:p>
            <a:pPr lvl="1"/>
            <a:r>
              <a:rPr lang="en-US" sz="2400" dirty="0">
                <a:latin typeface="Open Sans" panose="020B0606030504020204"/>
                <a:ea typeface="Verdana" panose="020B0604030504040204" pitchFamily="34" charset="0"/>
                <a:cs typeface="Verdana" panose="020B0604030504040204" pitchFamily="34" charset="0"/>
              </a:rPr>
              <a:t>CLEAR &amp; CONVINCING STANDARD (continued)</a:t>
            </a:r>
          </a:p>
          <a:p>
            <a:pPr lvl="1"/>
            <a:endParaRPr lang="en-US" sz="2400" dirty="0">
              <a:latin typeface="Open Sans" panose="020B0606030504020204"/>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Clear &amp; convincing evidence – the evidence must be such that the trier of fact is reasonably satisfied with the facts the evidence tends to prove as to be led to a firm belief or conviction. Zundel v. Zundel, 278 N.W.2d 123, 130 (N.D. 1979).</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The “clear &amp; convincing evidence” requires less evidence than that required to meet the standard of “beyond a reasonable doubt.” Id.</a:t>
            </a:r>
          </a:p>
        </p:txBody>
      </p:sp>
    </p:spTree>
    <p:extLst>
      <p:ext uri="{BB962C8B-B14F-4D97-AF65-F5344CB8AC3E}">
        <p14:creationId xmlns:p14="http://schemas.microsoft.com/office/powerpoint/2010/main" val="2708104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DATA ANALYSIS</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3046988"/>
          </a:xfrm>
          <a:prstGeom prst="rect">
            <a:avLst/>
          </a:prstGeom>
        </p:spPr>
        <p:txBody>
          <a:bodyPr wrap="square">
            <a:spAutoFit/>
          </a:bodyPr>
          <a:lstStyle/>
          <a:p>
            <a:pPr lvl="1"/>
            <a:endParaRPr lang="en-US" sz="2400" dirty="0">
              <a:latin typeface="Open Sans" panose="020B0606030504020204"/>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Analyze Corps survey data with river flow data, hydraulic model, geo-referenced aerial photography, topography, and identify discrepancies.</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Document areas where clear and convincing evidence exists based on OHWM definition and  legal interpretation.</a:t>
            </a:r>
          </a:p>
        </p:txBody>
      </p:sp>
    </p:spTree>
    <p:extLst>
      <p:ext uri="{BB962C8B-B14F-4D97-AF65-F5344CB8AC3E}">
        <p14:creationId xmlns:p14="http://schemas.microsoft.com/office/powerpoint/2010/main" val="2158987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DATA PROCESSING</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2308324"/>
          </a:xfrm>
          <a:prstGeom prst="rect">
            <a:avLst/>
          </a:prstGeom>
        </p:spPr>
        <p:txBody>
          <a:bodyPr wrap="square">
            <a:spAutoFit/>
          </a:bodyPr>
          <a:lstStyle/>
          <a:p>
            <a:pPr lvl="1"/>
            <a:endParaRPr lang="en-US" sz="2400" dirty="0">
              <a:latin typeface="Open Sans" panose="020B0606030504020204"/>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Geo-referencing aerial photography.</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Geo-referencing improvements of the USACE survey.</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Modeling river elevations for frequent flood events (USGS flow data and USACE cross sections).</a:t>
            </a:r>
          </a:p>
        </p:txBody>
      </p:sp>
    </p:spTree>
    <p:extLst>
      <p:ext uri="{BB962C8B-B14F-4D97-AF65-F5344CB8AC3E}">
        <p14:creationId xmlns:p14="http://schemas.microsoft.com/office/powerpoint/2010/main" val="674810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5463D7B-DE5D-4145-9C43-0BA923F9EBAA}"/>
              </a:ext>
            </a:extLst>
          </p:cNvPr>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USGS FLOWS (PRE-DAM)</a:t>
            </a:r>
          </a:p>
        </p:txBody>
      </p:sp>
      <p:pic>
        <p:nvPicPr>
          <p:cNvPr id="3" name="Picture 2">
            <a:extLst>
              <a:ext uri="{FF2B5EF4-FFF2-40B4-BE49-F238E27FC236}">
                <a16:creationId xmlns:a16="http://schemas.microsoft.com/office/drawing/2014/main" id="{22CC9480-11F4-43E9-9BCD-D9808ED0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414"/>
            <a:ext cx="9144000" cy="3555171"/>
          </a:xfrm>
          <a:prstGeom prst="rect">
            <a:avLst/>
          </a:prstGeom>
        </p:spPr>
      </p:pic>
    </p:spTree>
    <p:extLst>
      <p:ext uri="{BB962C8B-B14F-4D97-AF65-F5344CB8AC3E}">
        <p14:creationId xmlns:p14="http://schemas.microsoft.com/office/powerpoint/2010/main" val="66452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C5DEEFC-E82C-4EA8-88AD-1079CA2555A4}"/>
              </a:ext>
            </a:extLst>
          </p:cNvPr>
          <p:cNvSpPr txBox="1">
            <a:spLocks/>
          </p:cNvSpPr>
          <p:nvPr/>
        </p:nvSpPr>
        <p:spPr>
          <a:xfrm>
            <a:off x="846992" y="754063"/>
            <a:ext cx="7864475" cy="914400"/>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solidFill>
                  <a:srgbClr val="003C79"/>
                </a:solidFill>
                <a:latin typeface="Open Sans" panose="020B0606030504020204"/>
              </a:rPr>
              <a:t>USACE CROSS SECTIONS AND HYDRAULIC MODELING </a:t>
            </a:r>
          </a:p>
        </p:txBody>
      </p:sp>
      <p:pic>
        <p:nvPicPr>
          <p:cNvPr id="8" name="Picture 7">
            <a:extLst>
              <a:ext uri="{FF2B5EF4-FFF2-40B4-BE49-F238E27FC236}">
                <a16:creationId xmlns:a16="http://schemas.microsoft.com/office/drawing/2014/main" id="{0F1B8CA7-0B81-43E6-8150-B3A0FC5D02FA}"/>
              </a:ext>
            </a:extLst>
          </p:cNvPr>
          <p:cNvPicPr>
            <a:picLocks noChangeAspect="1"/>
          </p:cNvPicPr>
          <p:nvPr/>
        </p:nvPicPr>
        <p:blipFill rotWithShape="1">
          <a:blip r:embed="rId2">
            <a:extLst>
              <a:ext uri="{28A0092B-C50C-407E-A947-70E740481C1C}">
                <a14:useLocalDpi xmlns:a14="http://schemas.microsoft.com/office/drawing/2010/main" val="0"/>
              </a:ext>
            </a:extLst>
          </a:blip>
          <a:srcRect t="18227"/>
          <a:stretch/>
        </p:blipFill>
        <p:spPr>
          <a:xfrm>
            <a:off x="0" y="1752600"/>
            <a:ext cx="9144000" cy="4314463"/>
          </a:xfrm>
          <a:prstGeom prst="rect">
            <a:avLst/>
          </a:prstGeom>
        </p:spPr>
      </p:pic>
    </p:spTree>
    <p:extLst>
      <p:ext uri="{BB962C8B-B14F-4D97-AF65-F5344CB8AC3E}">
        <p14:creationId xmlns:p14="http://schemas.microsoft.com/office/powerpoint/2010/main" val="366427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DELINEATION METHODOLOGY</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1938992"/>
          </a:xfrm>
          <a:prstGeom prst="rect">
            <a:avLst/>
          </a:prstGeom>
        </p:spPr>
        <p:txBody>
          <a:bodyPr wrap="square">
            <a:spAutoFit/>
          </a:bodyPr>
          <a:lstStyle/>
          <a:p>
            <a:pPr lvl="1"/>
            <a:endParaRPr lang="en-US" sz="2400" dirty="0">
              <a:latin typeface="Open Sans" panose="020B0606030504020204"/>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Topographic information with flow levels from modeling.</a:t>
            </a:r>
          </a:p>
          <a:p>
            <a:pPr marL="800100" lvl="1" indent="-342900">
              <a:buFont typeface="Arial" panose="020B0604020202020204" pitchFamily="34" charset="0"/>
              <a:buChar char="•"/>
            </a:pPr>
            <a:r>
              <a:rPr lang="en-US" sz="2400" dirty="0">
                <a:solidFill>
                  <a:schemeClr val="accent1">
                    <a:lumMod val="50000"/>
                  </a:schemeClr>
                </a:solidFill>
                <a:latin typeface="Open Sans" panose="020B0606030504020204"/>
                <a:ea typeface="Verdana" panose="020B0604030504040204" pitchFamily="34" charset="0"/>
                <a:cs typeface="Verdana" panose="020B0604030504040204" pitchFamily="34" charset="0"/>
              </a:rPr>
              <a:t>Aerial photo interpretation</a:t>
            </a:r>
            <a:r>
              <a:rPr lang="en-US" sz="2400" dirty="0">
                <a:latin typeface="Open Sans" panose="020B0606030504020204"/>
                <a:ea typeface="Verdana" panose="020B0604030504040204" pitchFamily="34" charset="0"/>
                <a:cs typeface="Verdana" panose="020B0604030504040204" pitchFamily="34" charset="0"/>
              </a:rPr>
              <a:t>.</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Appraisal documents.</a:t>
            </a:r>
          </a:p>
        </p:txBody>
      </p:sp>
    </p:spTree>
    <p:extLst>
      <p:ext uri="{BB962C8B-B14F-4D97-AF65-F5344CB8AC3E}">
        <p14:creationId xmlns:p14="http://schemas.microsoft.com/office/powerpoint/2010/main" val="1698038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a:rPr>
              <a:t>OUTLINE</a:t>
            </a:r>
          </a:p>
        </p:txBody>
      </p:sp>
      <p:pic>
        <p:nvPicPr>
          <p:cNvPr id="4" name="Picture 3" descr="A large body of water&#10;&#10;Description generated with very high confidence">
            <a:extLst>
              <a:ext uri="{FF2B5EF4-FFF2-40B4-BE49-F238E27FC236}">
                <a16:creationId xmlns:a16="http://schemas.microsoft.com/office/drawing/2014/main" id="{77C4AAA7-9DCD-438B-A02F-9ABFD40F4C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4000500"/>
            <a:ext cx="3556000" cy="2000250"/>
          </a:xfrm>
          <a:prstGeom prst="rect">
            <a:avLst/>
          </a:prstGeom>
          <a:effectLst>
            <a:outerShdw blurRad="533400" dir="5400000" algn="ctr" rotWithShape="0">
              <a:srgbClr val="000000">
                <a:alpha val="54000"/>
              </a:srgbClr>
            </a:outerShdw>
          </a:effectLst>
        </p:spPr>
      </p:pic>
      <p:sp>
        <p:nvSpPr>
          <p:cNvPr id="5" name="Rectangle 4">
            <a:extLst>
              <a:ext uri="{FF2B5EF4-FFF2-40B4-BE49-F238E27FC236}">
                <a16:creationId xmlns:a16="http://schemas.microsoft.com/office/drawing/2014/main" id="{ABCA6072-1B77-406A-9DFC-BA23DD85A97A}"/>
              </a:ext>
            </a:extLst>
          </p:cNvPr>
          <p:cNvSpPr/>
          <p:nvPr/>
        </p:nvSpPr>
        <p:spPr>
          <a:xfrm>
            <a:off x="152400" y="1516063"/>
            <a:ext cx="6629400" cy="3046988"/>
          </a:xfrm>
          <a:prstGeom prst="rect">
            <a:avLst/>
          </a:prstGeom>
        </p:spPr>
        <p:txBody>
          <a:bodyPr wrap="square">
            <a:spAutoFit/>
          </a:bodyPr>
          <a:lstStyle/>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Introductions</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Review project understanding and approach</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OHWM definition</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Data sources and compilation</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OHWM delineation methodology</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Results</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Questions</a:t>
            </a:r>
          </a:p>
        </p:txBody>
      </p:sp>
    </p:spTree>
    <p:extLst>
      <p:ext uri="{BB962C8B-B14F-4D97-AF65-F5344CB8AC3E}">
        <p14:creationId xmlns:p14="http://schemas.microsoft.com/office/powerpoint/2010/main" val="2135024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dirty="0"/>
              <a:t>Data Analysis</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461665"/>
          </a:xfrm>
          <a:prstGeom prst="rect">
            <a:avLst/>
          </a:prstGeom>
        </p:spPr>
        <p:txBody>
          <a:bodyPr wrap="square">
            <a:spAutoFit/>
          </a:bodyPr>
          <a:lstStyle/>
          <a:p>
            <a:pPr lvl="1"/>
            <a:r>
              <a:rPr lang="en-US" sz="2400" b="1" dirty="0">
                <a:latin typeface="Verdana" panose="020B0604030504040204" pitchFamily="34" charset="0"/>
                <a:ea typeface="Verdana" panose="020B0604030504040204" pitchFamily="34" charset="0"/>
                <a:cs typeface="Verdana" panose="020B0604030504040204" pitchFamily="34" charset="0"/>
              </a:rPr>
              <a:t>***insert Jordan’s graphics here</a:t>
            </a:r>
          </a:p>
        </p:txBody>
      </p:sp>
      <p:pic>
        <p:nvPicPr>
          <p:cNvPr id="4" name="Picture 3">
            <a:extLst>
              <a:ext uri="{FF2B5EF4-FFF2-40B4-BE49-F238E27FC236}">
                <a16:creationId xmlns:a16="http://schemas.microsoft.com/office/drawing/2014/main" id="{9F44724D-DB05-4F79-8C29-BACFFAB4A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10136"/>
            <a:ext cx="9160115" cy="7078271"/>
          </a:xfrm>
          <a:prstGeom prst="rect">
            <a:avLst/>
          </a:prstGeom>
        </p:spPr>
      </p:pic>
    </p:spTree>
    <p:extLst>
      <p:ext uri="{BB962C8B-B14F-4D97-AF65-F5344CB8AC3E}">
        <p14:creationId xmlns:p14="http://schemas.microsoft.com/office/powerpoint/2010/main" val="464148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4724D-DB05-4F79-8C29-BACFFAB4A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15" y="-110136"/>
            <a:ext cx="9160115" cy="7078271"/>
          </a:xfrm>
          <a:prstGeom prst="rect">
            <a:avLst/>
          </a:prstGeom>
        </p:spPr>
      </p:pic>
      <p:sp>
        <p:nvSpPr>
          <p:cNvPr id="7" name="TextBox 6">
            <a:extLst>
              <a:ext uri="{FF2B5EF4-FFF2-40B4-BE49-F238E27FC236}">
                <a16:creationId xmlns:a16="http://schemas.microsoft.com/office/drawing/2014/main" id="{0AA79184-0112-4B94-A73F-23BA7706AF8B}"/>
              </a:ext>
            </a:extLst>
          </p:cNvPr>
          <p:cNvSpPr txBox="1"/>
          <p:nvPr/>
        </p:nvSpPr>
        <p:spPr>
          <a:xfrm>
            <a:off x="6629400" y="1524000"/>
            <a:ext cx="762000" cy="276999"/>
          </a:xfrm>
          <a:prstGeom prst="rect">
            <a:avLst/>
          </a:prstGeom>
          <a:noFill/>
        </p:spPr>
        <p:txBody>
          <a:bodyPr wrap="square" rtlCol="0">
            <a:spAutoFit/>
          </a:bodyPr>
          <a:lstStyle/>
          <a:p>
            <a:r>
              <a:rPr lang="en-US" sz="1200" dirty="0">
                <a:highlight>
                  <a:srgbClr val="FFFF00"/>
                </a:highlight>
              </a:rPr>
              <a:t>1816.0</a:t>
            </a:r>
          </a:p>
        </p:txBody>
      </p:sp>
      <p:sp>
        <p:nvSpPr>
          <p:cNvPr id="8" name="TextBox 7">
            <a:extLst>
              <a:ext uri="{FF2B5EF4-FFF2-40B4-BE49-F238E27FC236}">
                <a16:creationId xmlns:a16="http://schemas.microsoft.com/office/drawing/2014/main" id="{C130E944-194C-426B-987A-9D27B04C401B}"/>
              </a:ext>
            </a:extLst>
          </p:cNvPr>
          <p:cNvSpPr txBox="1"/>
          <p:nvPr/>
        </p:nvSpPr>
        <p:spPr>
          <a:xfrm>
            <a:off x="1752600" y="1981200"/>
            <a:ext cx="762000" cy="276999"/>
          </a:xfrm>
          <a:prstGeom prst="rect">
            <a:avLst/>
          </a:prstGeom>
          <a:noFill/>
        </p:spPr>
        <p:txBody>
          <a:bodyPr wrap="square" rtlCol="0">
            <a:spAutoFit/>
          </a:bodyPr>
          <a:lstStyle/>
          <a:p>
            <a:r>
              <a:rPr lang="en-US" sz="1200" dirty="0">
                <a:highlight>
                  <a:srgbClr val="FFFF00"/>
                </a:highlight>
              </a:rPr>
              <a:t>1815.2</a:t>
            </a:r>
          </a:p>
        </p:txBody>
      </p:sp>
      <p:sp>
        <p:nvSpPr>
          <p:cNvPr id="9" name="TextBox 8">
            <a:extLst>
              <a:ext uri="{FF2B5EF4-FFF2-40B4-BE49-F238E27FC236}">
                <a16:creationId xmlns:a16="http://schemas.microsoft.com/office/drawing/2014/main" id="{76D5C3BB-C61D-4C5A-9DDF-A2555687191D}"/>
              </a:ext>
            </a:extLst>
          </p:cNvPr>
          <p:cNvSpPr txBox="1"/>
          <p:nvPr/>
        </p:nvSpPr>
        <p:spPr>
          <a:xfrm>
            <a:off x="4953000" y="4038600"/>
            <a:ext cx="762000" cy="276999"/>
          </a:xfrm>
          <a:prstGeom prst="rect">
            <a:avLst/>
          </a:prstGeom>
          <a:noFill/>
        </p:spPr>
        <p:txBody>
          <a:bodyPr wrap="square" rtlCol="0">
            <a:spAutoFit/>
          </a:bodyPr>
          <a:lstStyle/>
          <a:p>
            <a:r>
              <a:rPr lang="en-US" sz="1200" dirty="0">
                <a:highlight>
                  <a:srgbClr val="FFFF00"/>
                </a:highlight>
              </a:rPr>
              <a:t>1815.2</a:t>
            </a:r>
          </a:p>
        </p:txBody>
      </p:sp>
    </p:spTree>
    <p:extLst>
      <p:ext uri="{BB962C8B-B14F-4D97-AF65-F5344CB8AC3E}">
        <p14:creationId xmlns:p14="http://schemas.microsoft.com/office/powerpoint/2010/main" val="1257833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1989529F-91BD-443F-8BA0-979010DC2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70390"/>
            <a:ext cx="7372350" cy="5085947"/>
          </a:xfrm>
          <a:prstGeom prst="rect">
            <a:avLst/>
          </a:prstGeom>
        </p:spPr>
      </p:pic>
      <p:sp>
        <p:nvSpPr>
          <p:cNvPr id="4" name="Title 2">
            <a:extLst>
              <a:ext uri="{FF2B5EF4-FFF2-40B4-BE49-F238E27FC236}">
                <a16:creationId xmlns:a16="http://schemas.microsoft.com/office/drawing/2014/main" id="{C5463D7B-DE5D-4145-9C43-0BA923F9EBAA}"/>
              </a:ext>
            </a:extLst>
          </p:cNvPr>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USACE CROSS SECTION 1613.6</a:t>
            </a:r>
          </a:p>
        </p:txBody>
      </p:sp>
    </p:spTree>
    <p:extLst>
      <p:ext uri="{BB962C8B-B14F-4D97-AF65-F5344CB8AC3E}">
        <p14:creationId xmlns:p14="http://schemas.microsoft.com/office/powerpoint/2010/main" val="95350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dirty="0"/>
              <a:t>Data Analysis</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461665"/>
          </a:xfrm>
          <a:prstGeom prst="rect">
            <a:avLst/>
          </a:prstGeom>
        </p:spPr>
        <p:txBody>
          <a:bodyPr wrap="square">
            <a:spAutoFit/>
          </a:bodyPr>
          <a:lstStyle/>
          <a:p>
            <a:pPr lvl="1"/>
            <a:r>
              <a:rPr lang="en-US" sz="2400" b="1" dirty="0">
                <a:latin typeface="Verdana" panose="020B0604030504040204" pitchFamily="34" charset="0"/>
                <a:ea typeface="Verdana" panose="020B0604030504040204" pitchFamily="34" charset="0"/>
                <a:cs typeface="Verdana" panose="020B0604030504040204" pitchFamily="34" charset="0"/>
              </a:rPr>
              <a:t>***insert Jordan’s graphics here</a:t>
            </a:r>
          </a:p>
        </p:txBody>
      </p:sp>
      <p:pic>
        <p:nvPicPr>
          <p:cNvPr id="4" name="Picture 3">
            <a:extLst>
              <a:ext uri="{FF2B5EF4-FFF2-40B4-BE49-F238E27FC236}">
                <a16:creationId xmlns:a16="http://schemas.microsoft.com/office/drawing/2014/main" id="{9F44724D-DB05-4F79-8C29-BACFFAB4A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10136"/>
            <a:ext cx="9160115" cy="7078270"/>
          </a:xfrm>
          <a:prstGeom prst="rect">
            <a:avLst/>
          </a:prstGeom>
        </p:spPr>
      </p:pic>
    </p:spTree>
    <p:extLst>
      <p:ext uri="{BB962C8B-B14F-4D97-AF65-F5344CB8AC3E}">
        <p14:creationId xmlns:p14="http://schemas.microsoft.com/office/powerpoint/2010/main" val="978549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dirty="0"/>
              <a:t>Data Analysis</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461665"/>
          </a:xfrm>
          <a:prstGeom prst="rect">
            <a:avLst/>
          </a:prstGeom>
        </p:spPr>
        <p:txBody>
          <a:bodyPr wrap="square">
            <a:spAutoFit/>
          </a:bodyPr>
          <a:lstStyle/>
          <a:p>
            <a:pPr lvl="1"/>
            <a:r>
              <a:rPr lang="en-US" sz="2400" b="1" dirty="0">
                <a:latin typeface="Verdana" panose="020B0604030504040204" pitchFamily="34" charset="0"/>
                <a:ea typeface="Verdana" panose="020B0604030504040204" pitchFamily="34" charset="0"/>
                <a:cs typeface="Verdana" panose="020B0604030504040204" pitchFamily="34" charset="0"/>
              </a:rPr>
              <a:t>***insert Jordan’s graphics here</a:t>
            </a:r>
          </a:p>
        </p:txBody>
      </p:sp>
      <p:pic>
        <p:nvPicPr>
          <p:cNvPr id="4" name="Picture 3">
            <a:extLst>
              <a:ext uri="{FF2B5EF4-FFF2-40B4-BE49-F238E27FC236}">
                <a16:creationId xmlns:a16="http://schemas.microsoft.com/office/drawing/2014/main" id="{9F44724D-DB05-4F79-8C29-BACFFAB4A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10136"/>
            <a:ext cx="9160115" cy="7078270"/>
          </a:xfrm>
          <a:prstGeom prst="rect">
            <a:avLst/>
          </a:prstGeom>
        </p:spPr>
      </p:pic>
    </p:spTree>
    <p:extLst>
      <p:ext uri="{BB962C8B-B14F-4D97-AF65-F5344CB8AC3E}">
        <p14:creationId xmlns:p14="http://schemas.microsoft.com/office/powerpoint/2010/main" val="3571879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4724D-DB05-4F79-8C29-BACFFAB4A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645843" cy="6629400"/>
          </a:xfrm>
          <a:prstGeom prst="rect">
            <a:avLst/>
          </a:prstGeom>
        </p:spPr>
      </p:pic>
    </p:spTree>
    <p:extLst>
      <p:ext uri="{BB962C8B-B14F-4D97-AF65-F5344CB8AC3E}">
        <p14:creationId xmlns:p14="http://schemas.microsoft.com/office/powerpoint/2010/main" val="663141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5463D7B-DE5D-4145-9C43-0BA923F9EBAA}"/>
              </a:ext>
            </a:extLst>
          </p:cNvPr>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TABLE 2 RESULTS</a:t>
            </a:r>
          </a:p>
        </p:txBody>
      </p:sp>
      <p:pic>
        <p:nvPicPr>
          <p:cNvPr id="3" name="Picture 2" descr="A screenshot of a cell phone&#10;&#10;Description generated with high confidence">
            <a:extLst>
              <a:ext uri="{FF2B5EF4-FFF2-40B4-BE49-F238E27FC236}">
                <a16:creationId xmlns:a16="http://schemas.microsoft.com/office/drawing/2014/main" id="{9F808799-2DB2-43B2-BE85-D56EEBA2D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08" y="1509136"/>
            <a:ext cx="7887383" cy="1074513"/>
          </a:xfrm>
          <a:prstGeom prst="rect">
            <a:avLst/>
          </a:prstGeom>
        </p:spPr>
      </p:pic>
      <p:pic>
        <p:nvPicPr>
          <p:cNvPr id="6" name="Picture 5">
            <a:extLst>
              <a:ext uri="{FF2B5EF4-FFF2-40B4-BE49-F238E27FC236}">
                <a16:creationId xmlns:a16="http://schemas.microsoft.com/office/drawing/2014/main" id="{98CF7EFE-24A6-453E-A9FF-3A08E8D8C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77" y="2880840"/>
            <a:ext cx="7910245" cy="1096318"/>
          </a:xfrm>
          <a:prstGeom prst="rect">
            <a:avLst/>
          </a:prstGeom>
        </p:spPr>
      </p:pic>
      <p:pic>
        <p:nvPicPr>
          <p:cNvPr id="8" name="Picture 7">
            <a:extLst>
              <a:ext uri="{FF2B5EF4-FFF2-40B4-BE49-F238E27FC236}">
                <a16:creationId xmlns:a16="http://schemas.microsoft.com/office/drawing/2014/main" id="{443A32DF-E57F-410D-9DA8-3FD7CB1C0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77" y="4191000"/>
            <a:ext cx="7898814" cy="871699"/>
          </a:xfrm>
          <a:prstGeom prst="rect">
            <a:avLst/>
          </a:prstGeom>
        </p:spPr>
      </p:pic>
    </p:spTree>
    <p:extLst>
      <p:ext uri="{BB962C8B-B14F-4D97-AF65-F5344CB8AC3E}">
        <p14:creationId xmlns:p14="http://schemas.microsoft.com/office/powerpoint/2010/main" val="276138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dirty="0"/>
              <a:t>Data Analysis</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461665"/>
          </a:xfrm>
          <a:prstGeom prst="rect">
            <a:avLst/>
          </a:prstGeom>
        </p:spPr>
        <p:txBody>
          <a:bodyPr wrap="square">
            <a:spAutoFit/>
          </a:bodyPr>
          <a:lstStyle/>
          <a:p>
            <a:pPr lvl="1"/>
            <a:r>
              <a:rPr lang="en-US" sz="2400" b="1" dirty="0">
                <a:latin typeface="Verdana" panose="020B0604030504040204" pitchFamily="34" charset="0"/>
                <a:ea typeface="Verdana" panose="020B0604030504040204" pitchFamily="34" charset="0"/>
                <a:cs typeface="Verdana" panose="020B0604030504040204" pitchFamily="34" charset="0"/>
              </a:rPr>
              <a:t>***insert Jordan’s graphics here</a:t>
            </a:r>
          </a:p>
        </p:txBody>
      </p:sp>
      <p:pic>
        <p:nvPicPr>
          <p:cNvPr id="4" name="Picture 3">
            <a:extLst>
              <a:ext uri="{FF2B5EF4-FFF2-40B4-BE49-F238E27FC236}">
                <a16:creationId xmlns:a16="http://schemas.microsoft.com/office/drawing/2014/main" id="{9F44724D-DB05-4F79-8C29-BACFFAB4A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035" y="-1"/>
            <a:ext cx="8096436" cy="6256337"/>
          </a:xfrm>
          <a:prstGeom prst="rect">
            <a:avLst/>
          </a:prstGeom>
        </p:spPr>
      </p:pic>
      <p:sp>
        <p:nvSpPr>
          <p:cNvPr id="6" name="Title 2">
            <a:extLst>
              <a:ext uri="{FF2B5EF4-FFF2-40B4-BE49-F238E27FC236}">
                <a16:creationId xmlns:a16="http://schemas.microsoft.com/office/drawing/2014/main" id="{66D3A2E4-DF9D-4F33-97BF-3530C3F309A5}"/>
              </a:ext>
            </a:extLst>
          </p:cNvPr>
          <p:cNvSpPr txBox="1">
            <a:spLocks/>
          </p:cNvSpPr>
          <p:nvPr/>
        </p:nvSpPr>
        <p:spPr>
          <a:xfrm>
            <a:off x="5638800" y="4038600"/>
            <a:ext cx="2658207" cy="1989138"/>
          </a:xfrm>
          <a:prstGeom prst="rect">
            <a:avLst/>
          </a:prstGeom>
          <a:solidFill>
            <a:schemeClr val="bg1"/>
          </a:solidFill>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solidFill>
                  <a:srgbClr val="003C79"/>
                </a:solidFill>
                <a:latin typeface="Open Sans" panose="020B0606030504020204"/>
              </a:rPr>
              <a:t>From Figure 4 of report.</a:t>
            </a:r>
          </a:p>
          <a:p>
            <a:endParaRPr lang="en-US" sz="1800" dirty="0">
              <a:solidFill>
                <a:srgbClr val="003C79"/>
              </a:solidFill>
              <a:latin typeface="Open Sans" panose="020B0606030504020204"/>
            </a:endParaRPr>
          </a:p>
          <a:p>
            <a:r>
              <a:rPr lang="en-US" sz="1800" dirty="0">
                <a:solidFill>
                  <a:srgbClr val="003C79"/>
                </a:solidFill>
                <a:latin typeface="Open Sans" panose="020B0606030504020204"/>
              </a:rPr>
              <a:t>All of the NESW is below the OHWM.</a:t>
            </a:r>
          </a:p>
          <a:p>
            <a:endParaRPr lang="en-US" sz="1800" dirty="0">
              <a:solidFill>
                <a:srgbClr val="003C79"/>
              </a:solidFill>
              <a:latin typeface="Open Sans" panose="020B0606030504020204"/>
            </a:endParaRPr>
          </a:p>
          <a:p>
            <a:r>
              <a:rPr lang="en-US" sz="1800" dirty="0">
                <a:solidFill>
                  <a:srgbClr val="003C79"/>
                </a:solidFill>
                <a:latin typeface="Open Sans" panose="020B0606030504020204"/>
              </a:rPr>
              <a:t>There is 1.1 acres less below the OHWM in the SWSE.</a:t>
            </a:r>
          </a:p>
        </p:txBody>
      </p:sp>
    </p:spTree>
    <p:extLst>
      <p:ext uri="{BB962C8B-B14F-4D97-AF65-F5344CB8AC3E}">
        <p14:creationId xmlns:p14="http://schemas.microsoft.com/office/powerpoint/2010/main" val="279856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dirty="0"/>
              <a:t>Data Analysis</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461665"/>
          </a:xfrm>
          <a:prstGeom prst="rect">
            <a:avLst/>
          </a:prstGeom>
        </p:spPr>
        <p:txBody>
          <a:bodyPr wrap="square">
            <a:spAutoFit/>
          </a:bodyPr>
          <a:lstStyle/>
          <a:p>
            <a:pPr lvl="1"/>
            <a:r>
              <a:rPr lang="en-US" sz="2400" b="1" dirty="0">
                <a:latin typeface="Verdana" panose="020B0604030504040204" pitchFamily="34" charset="0"/>
                <a:ea typeface="Verdana" panose="020B0604030504040204" pitchFamily="34" charset="0"/>
                <a:cs typeface="Verdana" panose="020B0604030504040204" pitchFamily="34" charset="0"/>
              </a:rPr>
              <a:t>***insert Jordan’s graphics here</a:t>
            </a:r>
          </a:p>
        </p:txBody>
      </p:sp>
      <p:pic>
        <p:nvPicPr>
          <p:cNvPr id="4" name="Picture 3">
            <a:extLst>
              <a:ext uri="{FF2B5EF4-FFF2-40B4-BE49-F238E27FC236}">
                <a16:creationId xmlns:a16="http://schemas.microsoft.com/office/drawing/2014/main" id="{9F44724D-DB05-4F79-8C29-BACFFAB4A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035" y="-1"/>
            <a:ext cx="8096436" cy="6256336"/>
          </a:xfrm>
          <a:prstGeom prst="rect">
            <a:avLst/>
          </a:prstGeom>
        </p:spPr>
      </p:pic>
      <p:sp>
        <p:nvSpPr>
          <p:cNvPr id="6" name="Title 2">
            <a:extLst>
              <a:ext uri="{FF2B5EF4-FFF2-40B4-BE49-F238E27FC236}">
                <a16:creationId xmlns:a16="http://schemas.microsoft.com/office/drawing/2014/main" id="{37589FC5-801C-4878-A116-0FB78BADB868}"/>
              </a:ext>
            </a:extLst>
          </p:cNvPr>
          <p:cNvSpPr txBox="1">
            <a:spLocks/>
          </p:cNvSpPr>
          <p:nvPr/>
        </p:nvSpPr>
        <p:spPr>
          <a:xfrm>
            <a:off x="5638800" y="4038600"/>
            <a:ext cx="2658207" cy="1989138"/>
          </a:xfrm>
          <a:prstGeom prst="rect">
            <a:avLst/>
          </a:prstGeom>
          <a:solidFill>
            <a:schemeClr val="bg1"/>
          </a:solidFill>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solidFill>
                  <a:srgbClr val="003C79"/>
                </a:solidFill>
                <a:latin typeface="Open Sans" panose="020B0606030504020204"/>
              </a:rPr>
              <a:t>From Figure 5 of report.</a:t>
            </a:r>
          </a:p>
          <a:p>
            <a:endParaRPr lang="en-US" sz="1800" dirty="0">
              <a:solidFill>
                <a:srgbClr val="003C79"/>
              </a:solidFill>
              <a:latin typeface="Open Sans" panose="020B0606030504020204"/>
            </a:endParaRPr>
          </a:p>
          <a:p>
            <a:r>
              <a:rPr lang="en-US" sz="1800" dirty="0">
                <a:solidFill>
                  <a:srgbClr val="003C79"/>
                </a:solidFill>
                <a:latin typeface="Open Sans" panose="020B0606030504020204"/>
              </a:rPr>
              <a:t>The SENW does not intersect the USACE survey.</a:t>
            </a:r>
          </a:p>
          <a:p>
            <a:endParaRPr lang="en-US" sz="1800" dirty="0">
              <a:solidFill>
                <a:srgbClr val="003C79"/>
              </a:solidFill>
              <a:latin typeface="Open Sans" panose="020B0606030504020204"/>
            </a:endParaRPr>
          </a:p>
          <a:p>
            <a:r>
              <a:rPr lang="en-US" sz="1800" dirty="0">
                <a:solidFill>
                  <a:srgbClr val="003C79"/>
                </a:solidFill>
                <a:latin typeface="Open Sans" panose="020B0606030504020204"/>
              </a:rPr>
              <a:t>It does in the current delineation.</a:t>
            </a:r>
          </a:p>
        </p:txBody>
      </p:sp>
    </p:spTree>
    <p:extLst>
      <p:ext uri="{BB962C8B-B14F-4D97-AF65-F5344CB8AC3E}">
        <p14:creationId xmlns:p14="http://schemas.microsoft.com/office/powerpoint/2010/main" val="648785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dirty="0"/>
              <a:t>Data Analysis</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461665"/>
          </a:xfrm>
          <a:prstGeom prst="rect">
            <a:avLst/>
          </a:prstGeom>
        </p:spPr>
        <p:txBody>
          <a:bodyPr wrap="square">
            <a:spAutoFit/>
          </a:bodyPr>
          <a:lstStyle/>
          <a:p>
            <a:pPr lvl="1"/>
            <a:r>
              <a:rPr lang="en-US" sz="2400" b="1" dirty="0">
                <a:latin typeface="Verdana" panose="020B0604030504040204" pitchFamily="34" charset="0"/>
                <a:ea typeface="Verdana" panose="020B0604030504040204" pitchFamily="34" charset="0"/>
                <a:cs typeface="Verdana" panose="020B0604030504040204" pitchFamily="34" charset="0"/>
              </a:rPr>
              <a:t>***insert Jordan’s graphics here</a:t>
            </a:r>
          </a:p>
        </p:txBody>
      </p:sp>
      <p:pic>
        <p:nvPicPr>
          <p:cNvPr id="4" name="Picture 3">
            <a:extLst>
              <a:ext uri="{FF2B5EF4-FFF2-40B4-BE49-F238E27FC236}">
                <a16:creationId xmlns:a16="http://schemas.microsoft.com/office/drawing/2014/main" id="{9F44724D-DB05-4F79-8C29-BACFFAB4A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036" y="-1"/>
            <a:ext cx="8096434" cy="6256336"/>
          </a:xfrm>
          <a:prstGeom prst="rect">
            <a:avLst/>
          </a:prstGeom>
        </p:spPr>
      </p:pic>
      <p:sp>
        <p:nvSpPr>
          <p:cNvPr id="6" name="Title 2">
            <a:extLst>
              <a:ext uri="{FF2B5EF4-FFF2-40B4-BE49-F238E27FC236}">
                <a16:creationId xmlns:a16="http://schemas.microsoft.com/office/drawing/2014/main" id="{1C068E3E-406B-4673-95D1-D799F23B57EC}"/>
              </a:ext>
            </a:extLst>
          </p:cNvPr>
          <p:cNvSpPr txBox="1">
            <a:spLocks/>
          </p:cNvSpPr>
          <p:nvPr/>
        </p:nvSpPr>
        <p:spPr>
          <a:xfrm>
            <a:off x="5562600" y="5257800"/>
            <a:ext cx="2734407" cy="762001"/>
          </a:xfrm>
          <a:prstGeom prst="rect">
            <a:avLst/>
          </a:prstGeom>
          <a:solidFill>
            <a:schemeClr val="bg1"/>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solidFill>
                  <a:srgbClr val="003C79"/>
                </a:solidFill>
                <a:latin typeface="Open Sans" panose="020B0606030504020204"/>
              </a:rPr>
              <a:t>From Figure 6 of report.</a:t>
            </a:r>
          </a:p>
        </p:txBody>
      </p:sp>
    </p:spTree>
    <p:extLst>
      <p:ext uri="{BB962C8B-B14F-4D97-AF65-F5344CB8AC3E}">
        <p14:creationId xmlns:p14="http://schemas.microsoft.com/office/powerpoint/2010/main" val="4162659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p:txBody>
          <a:bodyPr>
            <a:normAutofit fontScale="90000"/>
          </a:bodyPr>
          <a:lstStyle/>
          <a:p>
            <a:r>
              <a:rPr lang="en-US" dirty="0">
                <a:solidFill>
                  <a:srgbClr val="003C79"/>
                </a:solidFill>
                <a:latin typeface="Open Sans" panose="020B0606030504020204"/>
              </a:rPr>
              <a:t>INDUSTRIAL COMMISSION</a:t>
            </a:r>
            <a:br>
              <a:rPr lang="en-US" dirty="0">
                <a:solidFill>
                  <a:srgbClr val="003C79"/>
                </a:solidFill>
                <a:latin typeface="Open Sans" panose="020B0606030504020204"/>
              </a:rPr>
            </a:br>
            <a:r>
              <a:rPr lang="en-US" dirty="0">
                <a:solidFill>
                  <a:srgbClr val="003C79"/>
                </a:solidFill>
                <a:latin typeface="Open Sans" panose="020B0606030504020204"/>
              </a:rPr>
              <a:t>Department of Mineral </a:t>
            </a:r>
            <a:br>
              <a:rPr lang="en-US" dirty="0">
                <a:solidFill>
                  <a:srgbClr val="003C79"/>
                </a:solidFill>
                <a:latin typeface="Open Sans" panose="020B0606030504020204"/>
              </a:rPr>
            </a:br>
            <a:r>
              <a:rPr lang="en-US" dirty="0">
                <a:solidFill>
                  <a:srgbClr val="003C79"/>
                </a:solidFill>
                <a:latin typeface="Open Sans" panose="020B0606030504020204"/>
              </a:rPr>
              <a:t>Resources </a:t>
            </a:r>
          </a:p>
        </p:txBody>
      </p:sp>
      <p:sp>
        <p:nvSpPr>
          <p:cNvPr id="3" name="TextBox 2"/>
          <p:cNvSpPr txBox="1"/>
          <p:nvPr/>
        </p:nvSpPr>
        <p:spPr>
          <a:xfrm>
            <a:off x="4496076" y="5378894"/>
            <a:ext cx="1583267"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US" sz="1000" b="1" dirty="0">
                <a:solidFill>
                  <a:prstClr val="white"/>
                </a:solidFill>
                <a:latin typeface="Open Sans" panose="020B0606030504020204"/>
              </a:rPr>
              <a:t>1,000+ </a:t>
            </a:r>
          </a:p>
          <a:p>
            <a:pPr algn="ctr" defTabSz="457200"/>
            <a:r>
              <a:rPr lang="en-US" sz="1000" b="1" dirty="0">
                <a:solidFill>
                  <a:prstClr val="white"/>
                </a:solidFill>
                <a:latin typeface="Open Sans" panose="020B0606030504020204"/>
              </a:rPr>
              <a:t>clients</a:t>
            </a:r>
          </a:p>
        </p:txBody>
      </p:sp>
      <p:sp>
        <p:nvSpPr>
          <p:cNvPr id="25" name="TextBox 24"/>
          <p:cNvSpPr txBox="1"/>
          <p:nvPr/>
        </p:nvSpPr>
        <p:spPr>
          <a:xfrm>
            <a:off x="7026843" y="5381333"/>
            <a:ext cx="1583267"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US" sz="1000" b="1" dirty="0">
                <a:solidFill>
                  <a:prstClr val="white"/>
                </a:solidFill>
                <a:latin typeface="Open Sans" panose="020B0606030504020204"/>
              </a:rPr>
              <a:t>1 focus:  </a:t>
            </a:r>
          </a:p>
          <a:p>
            <a:pPr algn="ctr" defTabSz="457200"/>
            <a:r>
              <a:rPr lang="en-US" sz="1000" b="1" dirty="0">
                <a:solidFill>
                  <a:prstClr val="white"/>
                </a:solidFill>
                <a:latin typeface="Open Sans" panose="020B0606030504020204"/>
              </a:rPr>
              <a:t>YOU</a:t>
            </a:r>
          </a:p>
        </p:txBody>
      </p:sp>
      <p:sp>
        <p:nvSpPr>
          <p:cNvPr id="19" name="TextBox 18">
            <a:extLst>
              <a:ext uri="{FF2B5EF4-FFF2-40B4-BE49-F238E27FC236}">
                <a16:creationId xmlns:a16="http://schemas.microsoft.com/office/drawing/2014/main" id="{69A289E3-E9CE-469E-B58A-6572E1D2F7E7}"/>
              </a:ext>
            </a:extLst>
          </p:cNvPr>
          <p:cNvSpPr txBox="1"/>
          <p:nvPr/>
        </p:nvSpPr>
        <p:spPr>
          <a:xfrm>
            <a:off x="732829" y="2283420"/>
            <a:ext cx="7678341" cy="2031325"/>
          </a:xfrm>
          <a:prstGeom prst="rect">
            <a:avLst/>
          </a:prstGeom>
          <a:noFill/>
        </p:spPr>
        <p:txBody>
          <a:bodyPr wrap="square" lIns="0" tIns="0" rIns="0" bIns="0" rtlCol="0" anchor="ctr" anchorCtr="0">
            <a:spAutoFit/>
          </a:bodyPr>
          <a:lstStyle/>
          <a:p>
            <a:pPr>
              <a:spcAft>
                <a:spcPts val="1200"/>
              </a:spcAft>
            </a:pPr>
            <a:endParaRPr lang="en-US" sz="2400" dirty="0">
              <a:latin typeface="Open Sans" panose="020B0606030504020204"/>
              <a:cs typeface="Verdana"/>
            </a:endParaRPr>
          </a:p>
          <a:p>
            <a:pPr marL="800100" lvl="1" indent="-342900">
              <a:spcAft>
                <a:spcPts val="1200"/>
              </a:spcAft>
              <a:buFont typeface="Arial" panose="020B0604020202020204" pitchFamily="34" charset="0"/>
              <a:buChar char="•"/>
            </a:pPr>
            <a:r>
              <a:rPr lang="en-US" sz="2400" dirty="0">
                <a:latin typeface="Open Sans" panose="020B0606030504020204"/>
                <a:cs typeface="Verdana"/>
              </a:rPr>
              <a:t>Lynn Helms - Director</a:t>
            </a:r>
          </a:p>
          <a:p>
            <a:pPr marL="800100" lvl="1" indent="-342900">
              <a:spcAft>
                <a:spcPts val="1200"/>
              </a:spcAft>
              <a:buFont typeface="Arial" panose="020B0604020202020204" pitchFamily="34" charset="0"/>
              <a:buChar char="•"/>
            </a:pPr>
            <a:r>
              <a:rPr lang="en-US" sz="2400" dirty="0">
                <a:latin typeface="Open Sans" panose="020B0606030504020204"/>
                <a:cs typeface="Verdana"/>
              </a:rPr>
              <a:t>Edward Murphy – State Geologist</a:t>
            </a:r>
          </a:p>
          <a:p>
            <a:endParaRPr lang="en-US" sz="1200" dirty="0">
              <a:latin typeface="Open Sans" panose="020B0606030504020204"/>
              <a:cs typeface="Verdana"/>
            </a:endParaRPr>
          </a:p>
          <a:p>
            <a:endParaRPr lang="en-US" dirty="0">
              <a:latin typeface="Open Sans" panose="020B0606030504020204"/>
            </a:endParaRPr>
          </a:p>
        </p:txBody>
      </p:sp>
      <p:pic>
        <p:nvPicPr>
          <p:cNvPr id="4" name="Picture 3">
            <a:extLst>
              <a:ext uri="{FF2B5EF4-FFF2-40B4-BE49-F238E27FC236}">
                <a16:creationId xmlns:a16="http://schemas.microsoft.com/office/drawing/2014/main" id="{14966249-058C-437A-BFB7-FCD537FEAC42}"/>
              </a:ext>
            </a:extLst>
          </p:cNvPr>
          <p:cNvPicPr>
            <a:picLocks noChangeAspect="1"/>
          </p:cNvPicPr>
          <p:nvPr/>
        </p:nvPicPr>
        <p:blipFill>
          <a:blip r:embed="rId3"/>
          <a:stretch>
            <a:fillRect/>
          </a:stretch>
        </p:blipFill>
        <p:spPr>
          <a:xfrm>
            <a:off x="5643949" y="365126"/>
            <a:ext cx="2765787" cy="1796981"/>
          </a:xfrm>
          <a:prstGeom prst="rect">
            <a:avLst/>
          </a:prstGeom>
        </p:spPr>
      </p:pic>
    </p:spTree>
    <p:extLst>
      <p:ext uri="{BB962C8B-B14F-4D97-AF65-F5344CB8AC3E}">
        <p14:creationId xmlns:p14="http://schemas.microsoft.com/office/powerpoint/2010/main" val="206863682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dirty="0"/>
              <a:t>Data Analysis</a:t>
            </a:r>
          </a:p>
        </p:txBody>
      </p:sp>
      <p:sp>
        <p:nvSpPr>
          <p:cNvPr id="5" name="Rectangle 4">
            <a:extLst>
              <a:ext uri="{FF2B5EF4-FFF2-40B4-BE49-F238E27FC236}">
                <a16:creationId xmlns:a16="http://schemas.microsoft.com/office/drawing/2014/main" id="{ABCA6072-1B77-406A-9DFC-BA23DD85A97A}"/>
              </a:ext>
            </a:extLst>
          </p:cNvPr>
          <p:cNvSpPr/>
          <p:nvPr/>
        </p:nvSpPr>
        <p:spPr>
          <a:xfrm>
            <a:off x="228599" y="1516063"/>
            <a:ext cx="7848601" cy="461665"/>
          </a:xfrm>
          <a:prstGeom prst="rect">
            <a:avLst/>
          </a:prstGeom>
        </p:spPr>
        <p:txBody>
          <a:bodyPr wrap="square">
            <a:spAutoFit/>
          </a:bodyPr>
          <a:lstStyle/>
          <a:p>
            <a:pPr lvl="1"/>
            <a:r>
              <a:rPr lang="en-US" sz="2400" b="1" dirty="0">
                <a:latin typeface="Verdana" panose="020B0604030504040204" pitchFamily="34" charset="0"/>
                <a:ea typeface="Verdana" panose="020B0604030504040204" pitchFamily="34" charset="0"/>
                <a:cs typeface="Verdana" panose="020B0604030504040204" pitchFamily="34" charset="0"/>
              </a:rPr>
              <a:t>***insert Jordan’s graphics here</a:t>
            </a:r>
          </a:p>
        </p:txBody>
      </p:sp>
      <p:pic>
        <p:nvPicPr>
          <p:cNvPr id="4" name="Picture 3">
            <a:extLst>
              <a:ext uri="{FF2B5EF4-FFF2-40B4-BE49-F238E27FC236}">
                <a16:creationId xmlns:a16="http://schemas.microsoft.com/office/drawing/2014/main" id="{9F44724D-DB05-4F79-8C29-BACFFAB4A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036" y="-1"/>
            <a:ext cx="8096434" cy="6256335"/>
          </a:xfrm>
          <a:prstGeom prst="rect">
            <a:avLst/>
          </a:prstGeom>
        </p:spPr>
      </p:pic>
      <p:sp>
        <p:nvSpPr>
          <p:cNvPr id="6" name="Title 2">
            <a:extLst>
              <a:ext uri="{FF2B5EF4-FFF2-40B4-BE49-F238E27FC236}">
                <a16:creationId xmlns:a16="http://schemas.microsoft.com/office/drawing/2014/main" id="{50F82BEA-DD23-4CD9-B21D-EE9C059D5737}"/>
              </a:ext>
            </a:extLst>
          </p:cNvPr>
          <p:cNvSpPr txBox="1">
            <a:spLocks/>
          </p:cNvSpPr>
          <p:nvPr/>
        </p:nvSpPr>
        <p:spPr>
          <a:xfrm>
            <a:off x="5638800" y="4572000"/>
            <a:ext cx="2658207" cy="1455738"/>
          </a:xfrm>
          <a:prstGeom prst="rect">
            <a:avLst/>
          </a:prstGeom>
          <a:solidFill>
            <a:schemeClr val="bg1"/>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solidFill>
                  <a:srgbClr val="003C79"/>
                </a:solidFill>
                <a:latin typeface="Open Sans" panose="020B0606030504020204"/>
              </a:rPr>
              <a:t>From Figure 7 of report.</a:t>
            </a:r>
          </a:p>
          <a:p>
            <a:endParaRPr lang="en-US" sz="1800" dirty="0">
              <a:solidFill>
                <a:srgbClr val="003C79"/>
              </a:solidFill>
              <a:latin typeface="Open Sans" panose="020B0606030504020204"/>
            </a:endParaRPr>
          </a:p>
          <a:p>
            <a:r>
              <a:rPr lang="en-US" sz="1800" dirty="0">
                <a:solidFill>
                  <a:srgbClr val="003C79"/>
                </a:solidFill>
                <a:latin typeface="Open Sans" panose="020B0606030504020204"/>
              </a:rPr>
              <a:t>The NENE intersects the USACE, but not the current delineation.</a:t>
            </a:r>
          </a:p>
        </p:txBody>
      </p:sp>
    </p:spTree>
    <p:extLst>
      <p:ext uri="{BB962C8B-B14F-4D97-AF65-F5344CB8AC3E}">
        <p14:creationId xmlns:p14="http://schemas.microsoft.com/office/powerpoint/2010/main" val="2497835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OVERALL RESULTS</a:t>
            </a:r>
          </a:p>
        </p:txBody>
      </p:sp>
      <p:graphicFrame>
        <p:nvGraphicFramePr>
          <p:cNvPr id="4" name="Table 3">
            <a:extLst>
              <a:ext uri="{FF2B5EF4-FFF2-40B4-BE49-F238E27FC236}">
                <a16:creationId xmlns:a16="http://schemas.microsoft.com/office/drawing/2014/main" id="{9213833E-FBA3-49F2-97B9-4371526EA612}"/>
              </a:ext>
            </a:extLst>
          </p:cNvPr>
          <p:cNvGraphicFramePr>
            <a:graphicFrameLocks noGrp="1"/>
          </p:cNvGraphicFramePr>
          <p:nvPr>
            <p:extLst>
              <p:ext uri="{D42A27DB-BD31-4B8C-83A1-F6EECF244321}">
                <p14:modId xmlns:p14="http://schemas.microsoft.com/office/powerpoint/2010/main" val="2986580600"/>
              </p:ext>
            </p:extLst>
          </p:nvPr>
        </p:nvGraphicFramePr>
        <p:xfrm>
          <a:off x="952500" y="2057400"/>
          <a:ext cx="7238999" cy="2448232"/>
        </p:xfrm>
        <a:graphic>
          <a:graphicData uri="http://schemas.openxmlformats.org/drawingml/2006/table">
            <a:tbl>
              <a:tblPr firstRow="1" firstCol="1" bandRow="1"/>
              <a:tblGrid>
                <a:gridCol w="4495800">
                  <a:extLst>
                    <a:ext uri="{9D8B030D-6E8A-4147-A177-3AD203B41FA5}">
                      <a16:colId xmlns:a16="http://schemas.microsoft.com/office/drawing/2014/main" val="4212274224"/>
                    </a:ext>
                  </a:extLst>
                </a:gridCol>
                <a:gridCol w="2743199">
                  <a:extLst>
                    <a:ext uri="{9D8B030D-6E8A-4147-A177-3AD203B41FA5}">
                      <a16:colId xmlns:a16="http://schemas.microsoft.com/office/drawing/2014/main" val="1326796347"/>
                    </a:ext>
                  </a:extLst>
                </a:gridCol>
              </a:tblGrid>
              <a:tr h="609600">
                <a:tc>
                  <a:txBody>
                    <a:bodyPr/>
                    <a:lstStyle/>
                    <a:p>
                      <a:pPr marL="0" marR="0">
                        <a:lnSpc>
                          <a:spcPct val="107000"/>
                        </a:lnSpc>
                        <a:spcBef>
                          <a:spcPts val="0"/>
                        </a:spcBef>
                        <a:spcAft>
                          <a:spcPts val="0"/>
                        </a:spcAft>
                      </a:pPr>
                      <a:r>
                        <a:rPr lang="en-US" sz="24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USACE OHWM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16,687 acres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166468"/>
                  </a:ext>
                </a:extLst>
              </a:tr>
              <a:tr h="609600">
                <a:tc>
                  <a:txBody>
                    <a:bodyPr/>
                    <a:lstStyle/>
                    <a:p>
                      <a:pPr marL="0" marR="0">
                        <a:lnSpc>
                          <a:spcPct val="107000"/>
                        </a:lnSpc>
                        <a:spcBef>
                          <a:spcPts val="0"/>
                        </a:spcBef>
                        <a:spcAft>
                          <a:spcPts val="0"/>
                        </a:spcAft>
                      </a:pPr>
                      <a:r>
                        <a:rPr lang="en-US" sz="24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Project OHWM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27,089 acres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1044597"/>
                  </a:ext>
                </a:extLst>
              </a:tr>
              <a:tr h="614516">
                <a:tc>
                  <a:txBody>
                    <a:bodyPr/>
                    <a:lstStyle/>
                    <a:p>
                      <a:pPr marL="0" marR="0">
                        <a:lnSpc>
                          <a:spcPct val="107000"/>
                        </a:lnSpc>
                        <a:spcBef>
                          <a:spcPts val="0"/>
                        </a:spcBef>
                        <a:spcAft>
                          <a:spcPts val="0"/>
                        </a:spcAft>
                      </a:pPr>
                      <a:r>
                        <a:rPr lang="en-US" sz="24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Total increase in OHWM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10,402 acres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347746"/>
                  </a:ext>
                </a:extLst>
              </a:tr>
              <a:tr h="614516">
                <a:tc>
                  <a:txBody>
                    <a:bodyPr/>
                    <a:lstStyle/>
                    <a:p>
                      <a:pPr marL="0" marR="0">
                        <a:lnSpc>
                          <a:spcPct val="107000"/>
                        </a:lnSpc>
                        <a:spcBef>
                          <a:spcPts val="0"/>
                        </a:spcBef>
                        <a:spcAft>
                          <a:spcPts val="0"/>
                        </a:spcAft>
                      </a:pPr>
                      <a:r>
                        <a:rPr lang="en-US" sz="24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Total increase in OHWM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162%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6880206"/>
                  </a:ext>
                </a:extLst>
              </a:tr>
            </a:tbl>
          </a:graphicData>
        </a:graphic>
      </p:graphicFrame>
      <p:sp>
        <p:nvSpPr>
          <p:cNvPr id="6" name="Rectangle 5">
            <a:extLst>
              <a:ext uri="{FF2B5EF4-FFF2-40B4-BE49-F238E27FC236}">
                <a16:creationId xmlns:a16="http://schemas.microsoft.com/office/drawing/2014/main" id="{643FF6DE-E764-481F-9CD5-D0D1C8D97C8D}"/>
              </a:ext>
            </a:extLst>
          </p:cNvPr>
          <p:cNvSpPr/>
          <p:nvPr/>
        </p:nvSpPr>
        <p:spPr>
          <a:xfrm>
            <a:off x="914400" y="1447800"/>
            <a:ext cx="6553200" cy="466346"/>
          </a:xfrm>
          <a:prstGeom prst="rect">
            <a:avLst/>
          </a:prstGeom>
        </p:spPr>
        <p:txBody>
          <a:bodyPr wrap="square">
            <a:spAutoFit/>
          </a:bodyPr>
          <a:lstStyle/>
          <a:p>
            <a:pPr lvl="0" defTabSz="685800">
              <a:lnSpc>
                <a:spcPct val="107000"/>
              </a:lnSpc>
            </a:pPr>
            <a:r>
              <a:rPr lang="en-US" sz="24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(from River Mile 1482 to 1553.5).</a:t>
            </a: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7280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7864475" cy="914400"/>
          </a:xfrm>
        </p:spPr>
        <p:txBody>
          <a:bodyPr>
            <a:normAutofit/>
          </a:bodyPr>
          <a:lstStyle/>
          <a:p>
            <a:r>
              <a:rPr lang="en-US" sz="3600" dirty="0">
                <a:solidFill>
                  <a:srgbClr val="003C79"/>
                </a:solidFill>
                <a:latin typeface="Open Sans" panose="020B0606030504020204"/>
              </a:rPr>
              <a:t>NEXT STEPS</a:t>
            </a:r>
          </a:p>
        </p:txBody>
      </p:sp>
      <p:sp>
        <p:nvSpPr>
          <p:cNvPr id="5" name="Rectangle 4">
            <a:extLst>
              <a:ext uri="{FF2B5EF4-FFF2-40B4-BE49-F238E27FC236}">
                <a16:creationId xmlns:a16="http://schemas.microsoft.com/office/drawing/2014/main" id="{ABCA6072-1B77-406A-9DFC-BA23DD85A97A}"/>
              </a:ext>
            </a:extLst>
          </p:cNvPr>
          <p:cNvSpPr/>
          <p:nvPr/>
        </p:nvSpPr>
        <p:spPr>
          <a:xfrm>
            <a:off x="228600" y="1516063"/>
            <a:ext cx="8229600" cy="3785652"/>
          </a:xfrm>
          <a:prstGeom prst="rect">
            <a:avLst/>
          </a:prstGeom>
        </p:spPr>
        <p:txBody>
          <a:bodyPr wrap="square">
            <a:spAutoFit/>
          </a:bodyPr>
          <a:lstStyle/>
          <a:p>
            <a:pPr lvl="1"/>
            <a:endParaRPr lang="en-US" sz="2400" dirty="0">
              <a:latin typeface="Open Sans" panose="020B0606030504020204"/>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Publication of the findings - The report and supporting information to be made available to the public through a link on the DMR website.</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60 day public comment period.</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Public hearing (~June 26).</a:t>
            </a:r>
          </a:p>
          <a:p>
            <a:pPr marL="800100" lvl="1" indent="-3429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Address comments and provide recommendations to Commission. </a:t>
            </a:r>
          </a:p>
          <a:p>
            <a:pPr lvl="1"/>
            <a:endParaRPr lang="en-US" sz="2400" dirty="0">
              <a:latin typeface="Open Sans" panose="020B0606030504020204"/>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endParaRPr lang="en-US" sz="2400" dirty="0">
              <a:latin typeface="Open Sans" panose="020B0606030504020204"/>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9782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25F67-111A-40C6-8217-670E2BBDEE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00" y="1219200"/>
            <a:ext cx="4800600" cy="4800600"/>
          </a:xfrm>
          <a:prstGeom prst="rect">
            <a:avLst/>
          </a:prstGeom>
        </p:spPr>
      </p:pic>
      <p:sp>
        <p:nvSpPr>
          <p:cNvPr id="3" name="Title 2"/>
          <p:cNvSpPr>
            <a:spLocks noGrp="1"/>
          </p:cNvSpPr>
          <p:nvPr>
            <p:ph type="title"/>
          </p:nvPr>
        </p:nvSpPr>
        <p:spPr>
          <a:xfrm>
            <a:off x="533400" y="457200"/>
            <a:ext cx="7772400" cy="896206"/>
          </a:xfrm>
        </p:spPr>
        <p:txBody>
          <a:bodyPr>
            <a:normAutofit/>
          </a:bodyPr>
          <a:lstStyle/>
          <a:p>
            <a:r>
              <a:rPr lang="en-US" sz="4800" b="0" dirty="0">
                <a:solidFill>
                  <a:schemeClr val="tx1"/>
                </a:solidFill>
                <a:latin typeface="Open Sans" panose="020B0606030504020204"/>
              </a:rPr>
              <a:t>QUESTIONS?</a:t>
            </a:r>
          </a:p>
        </p:txBody>
      </p:sp>
    </p:spTree>
    <p:extLst>
      <p:ext uri="{BB962C8B-B14F-4D97-AF65-F5344CB8AC3E}">
        <p14:creationId xmlns:p14="http://schemas.microsoft.com/office/powerpoint/2010/main" val="345535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p:txBody>
          <a:bodyPr/>
          <a:lstStyle/>
          <a:p>
            <a:r>
              <a:rPr lang="en-US" dirty="0">
                <a:solidFill>
                  <a:srgbClr val="003C79"/>
                </a:solidFill>
                <a:latin typeface="Open Sans" panose="020B0606030504020204"/>
              </a:rPr>
              <a:t>WENCK ASSOCIATES, INC.</a:t>
            </a:r>
          </a:p>
        </p:txBody>
      </p:sp>
      <p:sp>
        <p:nvSpPr>
          <p:cNvPr id="11" name="Text Placeholder 9"/>
          <p:cNvSpPr>
            <a:spLocks noGrp="1"/>
          </p:cNvSpPr>
          <p:nvPr>
            <p:ph type="body" sz="quarter" idx="3"/>
          </p:nvPr>
        </p:nvSpPr>
        <p:spPr>
          <a:xfrm>
            <a:off x="629841" y="1690689"/>
            <a:ext cx="3657600" cy="639762"/>
          </a:xfrm>
          <a:solidFill>
            <a:srgbClr val="003C79"/>
          </a:solidFill>
        </p:spPr>
        <p:txBody>
          <a:bodyPr>
            <a:normAutofit/>
          </a:bodyPr>
          <a:lstStyle/>
          <a:p>
            <a:r>
              <a:rPr lang="en-US" sz="1800" b="1" dirty="0">
                <a:solidFill>
                  <a:schemeClr val="bg1"/>
                </a:solidFill>
                <a:latin typeface="Open Sans" panose="020B0606030504020204"/>
              </a:rPr>
              <a:t>Who is Wenck?</a:t>
            </a:r>
          </a:p>
        </p:txBody>
      </p:sp>
      <p:sp>
        <p:nvSpPr>
          <p:cNvPr id="3" name="TextBox 2"/>
          <p:cNvSpPr txBox="1"/>
          <p:nvPr/>
        </p:nvSpPr>
        <p:spPr>
          <a:xfrm>
            <a:off x="4496076" y="5378894"/>
            <a:ext cx="1583267"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US" sz="1000" b="1" dirty="0">
                <a:solidFill>
                  <a:prstClr val="white"/>
                </a:solidFill>
                <a:latin typeface="Open Sans" panose="020B0606030504020204"/>
              </a:rPr>
              <a:t>1,000+ </a:t>
            </a:r>
          </a:p>
          <a:p>
            <a:pPr algn="ctr" defTabSz="457200"/>
            <a:r>
              <a:rPr lang="en-US" sz="1000" b="1" dirty="0">
                <a:solidFill>
                  <a:prstClr val="white"/>
                </a:solidFill>
                <a:latin typeface="Open Sans" panose="020B0606030504020204"/>
              </a:rPr>
              <a:t>clients</a:t>
            </a:r>
          </a:p>
        </p:txBody>
      </p:sp>
      <p:sp>
        <p:nvSpPr>
          <p:cNvPr id="29" name="Title 5"/>
          <p:cNvSpPr txBox="1">
            <a:spLocks/>
          </p:cNvSpPr>
          <p:nvPr/>
        </p:nvSpPr>
        <p:spPr>
          <a:xfrm>
            <a:off x="3838742" y="5883779"/>
            <a:ext cx="2210629" cy="336479"/>
          </a:xfrm>
          <a:prstGeom prst="rect">
            <a:avLst/>
          </a:prstGeom>
        </p:spPr>
        <p:txBody>
          <a:bodyPr vert="horz" lIns="0" tIns="0" rIns="0" bIns="0" rtlCol="0" anchor="b" anchorCtr="0">
            <a:normAutofit/>
          </a:bodyPr>
          <a:lstStyle>
            <a:lvl1pPr algn="l" defTabSz="914400" rtl="0" eaLnBrk="1" latinLnBrk="0" hangingPunct="1">
              <a:lnSpc>
                <a:spcPct val="85000"/>
              </a:lnSpc>
              <a:spcBef>
                <a:spcPct val="0"/>
              </a:spcBef>
              <a:buNone/>
              <a:defRPr sz="3600" b="1" i="0" kern="1200">
                <a:solidFill>
                  <a:schemeClr val="tx2"/>
                </a:solidFill>
                <a:latin typeface="Verdana"/>
                <a:ea typeface="+mj-ea"/>
                <a:cs typeface="Verdana"/>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dirty="0">
                <a:solidFill>
                  <a:srgbClr val="009543"/>
                </a:solidFill>
              </a:rPr>
              <a:t>www.wenck.com</a:t>
            </a:r>
          </a:p>
        </p:txBody>
      </p:sp>
      <p:pic>
        <p:nvPicPr>
          <p:cNvPr id="5" name="Picture 4">
            <a:extLst>
              <a:ext uri="{FF2B5EF4-FFF2-40B4-BE49-F238E27FC236}">
                <a16:creationId xmlns:a16="http://schemas.microsoft.com/office/drawing/2014/main" id="{A22B5D7E-E17E-45C8-B0D6-E223EE056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2151"/>
          <a:stretch/>
        </p:blipFill>
        <p:spPr>
          <a:xfrm>
            <a:off x="6271629" y="255966"/>
            <a:ext cx="1981200" cy="1344234"/>
          </a:xfrm>
          <a:prstGeom prst="rect">
            <a:avLst/>
          </a:prstGeom>
        </p:spPr>
      </p:pic>
      <p:sp>
        <p:nvSpPr>
          <p:cNvPr id="16" name="Content Placeholder 15">
            <a:extLst>
              <a:ext uri="{FF2B5EF4-FFF2-40B4-BE49-F238E27FC236}">
                <a16:creationId xmlns:a16="http://schemas.microsoft.com/office/drawing/2014/main" id="{E1FABBA5-A7EC-43E9-A73E-C0C35C56EE37}"/>
              </a:ext>
            </a:extLst>
          </p:cNvPr>
          <p:cNvSpPr>
            <a:spLocks noGrp="1"/>
          </p:cNvSpPr>
          <p:nvPr>
            <p:ph sz="half" idx="2"/>
          </p:nvPr>
        </p:nvSpPr>
        <p:spPr>
          <a:xfrm>
            <a:off x="599926" y="2514600"/>
            <a:ext cx="4013766" cy="3684588"/>
          </a:xfrm>
        </p:spPr>
        <p:txBody>
          <a:bodyPr>
            <a:normAutofit/>
          </a:bodyPr>
          <a:lstStyle/>
          <a:p>
            <a:r>
              <a:rPr lang="en-US" dirty="0"/>
              <a:t>Employee-owned engineering and consulting firm.</a:t>
            </a:r>
          </a:p>
          <a:p>
            <a:r>
              <a:rPr lang="en-US" dirty="0"/>
              <a:t>Established in 1985.</a:t>
            </a:r>
          </a:p>
          <a:p>
            <a:r>
              <a:rPr lang="en-US" dirty="0"/>
              <a:t>275+ Employees.</a:t>
            </a:r>
          </a:p>
          <a:p>
            <a:r>
              <a:rPr lang="en-US" dirty="0"/>
              <a:t>13 offices.</a:t>
            </a:r>
          </a:p>
          <a:p>
            <a:endParaRPr lang="en-US" dirty="0"/>
          </a:p>
        </p:txBody>
      </p:sp>
      <p:sp>
        <p:nvSpPr>
          <p:cNvPr id="19" name="TextBox 18">
            <a:extLst>
              <a:ext uri="{FF2B5EF4-FFF2-40B4-BE49-F238E27FC236}">
                <a16:creationId xmlns:a16="http://schemas.microsoft.com/office/drawing/2014/main" id="{69A289E3-E9CE-469E-B58A-6572E1D2F7E7}"/>
              </a:ext>
            </a:extLst>
          </p:cNvPr>
          <p:cNvSpPr txBox="1"/>
          <p:nvPr/>
        </p:nvSpPr>
        <p:spPr>
          <a:xfrm>
            <a:off x="4944057" y="1600200"/>
            <a:ext cx="3902641" cy="2462213"/>
          </a:xfrm>
          <a:prstGeom prst="rect">
            <a:avLst/>
          </a:prstGeom>
          <a:noFill/>
        </p:spPr>
        <p:txBody>
          <a:bodyPr wrap="square" lIns="0" tIns="0" rIns="0" bIns="0" rtlCol="0" anchor="ctr" anchorCtr="0">
            <a:spAutoFit/>
          </a:bodyPr>
          <a:lstStyle/>
          <a:p>
            <a:endParaRPr lang="en-US" i="1" dirty="0">
              <a:solidFill>
                <a:schemeClr val="bg1">
                  <a:lumMod val="50000"/>
                </a:schemeClr>
              </a:solidFill>
              <a:latin typeface="Open Sans" panose="020B0606030504020204"/>
              <a:cs typeface="Open Sans"/>
            </a:endParaRPr>
          </a:p>
          <a:p>
            <a:pPr>
              <a:spcAft>
                <a:spcPts val="1200"/>
              </a:spcAft>
            </a:pPr>
            <a:r>
              <a:rPr lang="en-US" b="1" dirty="0">
                <a:latin typeface="Open Sans" panose="020B0606030504020204"/>
                <a:cs typeface="Verdana"/>
              </a:rPr>
              <a:t>Project team members present</a:t>
            </a:r>
            <a:endParaRPr lang="en-US" dirty="0">
              <a:latin typeface="Open Sans" panose="020B0606030504020204"/>
              <a:cs typeface="Verdana"/>
            </a:endParaRPr>
          </a:p>
          <a:p>
            <a:pPr marL="800100" lvl="1" indent="-342900">
              <a:spcAft>
                <a:spcPts val="1200"/>
              </a:spcAft>
              <a:buFont typeface="Arial" panose="020B0604020202020204" pitchFamily="34" charset="0"/>
              <a:buChar char="•"/>
            </a:pPr>
            <a:r>
              <a:rPr lang="en-US" dirty="0">
                <a:latin typeface="Open Sans" panose="020B0606030504020204"/>
                <a:cs typeface="Verdana"/>
              </a:rPr>
              <a:t>Joel Toso – Project Manager</a:t>
            </a:r>
          </a:p>
          <a:p>
            <a:pPr marL="800100" lvl="1" indent="-342900">
              <a:spcAft>
                <a:spcPts val="1200"/>
              </a:spcAft>
              <a:buFont typeface="Arial" panose="020B0604020202020204" pitchFamily="34" charset="0"/>
              <a:buChar char="•"/>
            </a:pPr>
            <a:r>
              <a:rPr lang="en-US" dirty="0">
                <a:latin typeface="Open Sans" panose="020B0606030504020204"/>
                <a:cs typeface="Verdana"/>
              </a:rPr>
              <a:t>Dan Ackerman</a:t>
            </a:r>
          </a:p>
          <a:p>
            <a:pPr marL="800100" lvl="1" indent="-342900">
              <a:spcAft>
                <a:spcPts val="1200"/>
              </a:spcAft>
              <a:buFont typeface="Arial" panose="020B0604020202020204" pitchFamily="34" charset="0"/>
              <a:buChar char="•"/>
            </a:pPr>
            <a:r>
              <a:rPr lang="en-US" dirty="0">
                <a:latin typeface="Open Sans" panose="020B0606030504020204"/>
                <a:cs typeface="Verdana"/>
              </a:rPr>
              <a:t>Luke Toso</a:t>
            </a:r>
          </a:p>
          <a:p>
            <a:endParaRPr lang="en-US" sz="1200" dirty="0">
              <a:latin typeface="Open Sans" panose="020B0606030504020204"/>
              <a:cs typeface="Verdana"/>
            </a:endParaRPr>
          </a:p>
          <a:p>
            <a:endParaRPr lang="en-US" dirty="0">
              <a:latin typeface="Open Sans" panose="020B0606030504020204"/>
            </a:endParaRPr>
          </a:p>
        </p:txBody>
      </p:sp>
    </p:spTree>
    <p:extLst>
      <p:ext uri="{BB962C8B-B14F-4D97-AF65-F5344CB8AC3E}">
        <p14:creationId xmlns:p14="http://schemas.microsoft.com/office/powerpoint/2010/main" val="36111078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a:spLocks noGrp="1"/>
          </p:cNvSpPr>
          <p:nvPr>
            <p:ph type="title"/>
          </p:nvPr>
        </p:nvSpPr>
        <p:spPr>
          <a:xfrm>
            <a:off x="639763" y="152400"/>
            <a:ext cx="7864475" cy="914400"/>
          </a:xfrm>
        </p:spPr>
        <p:txBody>
          <a:bodyPr>
            <a:normAutofit/>
          </a:bodyPr>
          <a:lstStyle/>
          <a:p>
            <a:r>
              <a:rPr lang="en-US" sz="3600" dirty="0">
                <a:solidFill>
                  <a:srgbClr val="C00000"/>
                </a:solidFill>
                <a:latin typeface="Open Sans" panose="020B0606030504020204"/>
              </a:rPr>
              <a:t>RINKE NOONAN LAW FIRM</a:t>
            </a:r>
          </a:p>
        </p:txBody>
      </p:sp>
      <p:sp>
        <p:nvSpPr>
          <p:cNvPr id="34" name="Content Placeholder 7"/>
          <p:cNvSpPr>
            <a:spLocks noGrp="1"/>
          </p:cNvSpPr>
          <p:nvPr>
            <p:ph sz="half" idx="2"/>
          </p:nvPr>
        </p:nvSpPr>
        <p:spPr>
          <a:xfrm>
            <a:off x="762000" y="1828800"/>
            <a:ext cx="3962401" cy="4727625"/>
          </a:xfrm>
        </p:spPr>
        <p:txBody>
          <a:bodyPr>
            <a:normAutofit fontScale="47500" lnSpcReduction="20000"/>
          </a:bodyPr>
          <a:lstStyle/>
          <a:p>
            <a:pPr lvl="1">
              <a:lnSpc>
                <a:spcPct val="120000"/>
              </a:lnSpc>
            </a:pPr>
            <a:r>
              <a:rPr lang="en-US" sz="3000" b="1" i="1" dirty="0">
                <a:solidFill>
                  <a:schemeClr val="tx1"/>
                </a:solidFill>
                <a:latin typeface="Open Sans" panose="020B0606030504020204"/>
              </a:rPr>
              <a:t>North Dakota Government Clients</a:t>
            </a:r>
          </a:p>
          <a:p>
            <a:pPr lvl="1">
              <a:lnSpc>
                <a:spcPct val="120000"/>
              </a:lnSpc>
            </a:pPr>
            <a:r>
              <a:rPr lang="en-US" sz="3000" dirty="0">
                <a:solidFill>
                  <a:srgbClr val="C00000"/>
                </a:solidFill>
                <a:latin typeface="Open Sans" panose="020B0606030504020204"/>
              </a:rPr>
              <a:t>Bottineau County Water Resource District</a:t>
            </a:r>
          </a:p>
          <a:p>
            <a:pPr lvl="1">
              <a:lnSpc>
                <a:spcPct val="120000"/>
              </a:lnSpc>
            </a:pPr>
            <a:r>
              <a:rPr lang="en-US" sz="3000" dirty="0">
                <a:solidFill>
                  <a:srgbClr val="C00000"/>
                </a:solidFill>
                <a:latin typeface="Open Sans" panose="020B0606030504020204"/>
              </a:rPr>
              <a:t>Foster County Water Resource District</a:t>
            </a:r>
          </a:p>
          <a:p>
            <a:pPr lvl="1">
              <a:lnSpc>
                <a:spcPct val="120000"/>
              </a:lnSpc>
            </a:pPr>
            <a:r>
              <a:rPr lang="en-US" sz="3000" dirty="0">
                <a:solidFill>
                  <a:srgbClr val="C00000"/>
                </a:solidFill>
                <a:latin typeface="Open Sans" panose="020B0606030504020204"/>
              </a:rPr>
              <a:t>Wells County Water Resource District</a:t>
            </a:r>
          </a:p>
          <a:p>
            <a:pPr lvl="1">
              <a:lnSpc>
                <a:spcPct val="120000"/>
              </a:lnSpc>
            </a:pPr>
            <a:r>
              <a:rPr lang="en-US" sz="3000" b="1" i="1" dirty="0">
                <a:solidFill>
                  <a:schemeClr val="tx1"/>
                </a:solidFill>
                <a:latin typeface="Open Sans" panose="020B0606030504020204"/>
              </a:rPr>
              <a:t>Environmental Compliance &amp; Permitting</a:t>
            </a:r>
          </a:p>
          <a:p>
            <a:pPr lvl="1">
              <a:lnSpc>
                <a:spcPct val="120000"/>
              </a:lnSpc>
            </a:pPr>
            <a:r>
              <a:rPr lang="en-US" sz="3000" dirty="0">
                <a:solidFill>
                  <a:srgbClr val="C00000"/>
                </a:solidFill>
                <a:latin typeface="Open Sans" panose="020B0606030504020204"/>
              </a:rPr>
              <a:t>Clean Water Act (U.S. Army Corps)</a:t>
            </a:r>
          </a:p>
          <a:p>
            <a:pPr lvl="1">
              <a:lnSpc>
                <a:spcPct val="120000"/>
              </a:lnSpc>
            </a:pPr>
            <a:r>
              <a:rPr lang="en-US" sz="3000" dirty="0">
                <a:solidFill>
                  <a:srgbClr val="C00000"/>
                </a:solidFill>
                <a:latin typeface="Open Sans" panose="020B0606030504020204"/>
              </a:rPr>
              <a:t>Food Security Act of 1985, as amended (USDA – NRCS)</a:t>
            </a:r>
          </a:p>
          <a:p>
            <a:pPr lvl="1">
              <a:lnSpc>
                <a:spcPct val="120000"/>
              </a:lnSpc>
            </a:pPr>
            <a:r>
              <a:rPr lang="en-US" sz="3000" dirty="0">
                <a:solidFill>
                  <a:srgbClr val="C00000"/>
                </a:solidFill>
                <a:latin typeface="Open Sans" panose="020B0606030504020204"/>
              </a:rPr>
              <a:t>National Wildlife Refuge System (U.S. Fish &amp; Wildlife Service)</a:t>
            </a:r>
          </a:p>
          <a:p>
            <a:pPr lvl="1">
              <a:lnSpc>
                <a:spcPct val="120000"/>
              </a:lnSpc>
            </a:pPr>
            <a:r>
              <a:rPr lang="en-US" sz="3000" dirty="0">
                <a:solidFill>
                  <a:srgbClr val="C00000"/>
                </a:solidFill>
                <a:latin typeface="Open Sans" panose="020B0606030504020204"/>
              </a:rPr>
              <a:t>N.D.C.C. </a:t>
            </a:r>
            <a:r>
              <a:rPr lang="en-US" sz="3000" dirty="0" err="1">
                <a:solidFill>
                  <a:srgbClr val="C00000"/>
                </a:solidFill>
                <a:latin typeface="Open Sans" panose="020B0606030504020204"/>
              </a:rPr>
              <a:t>chs</a:t>
            </a:r>
            <a:r>
              <a:rPr lang="en-US" sz="3000" dirty="0">
                <a:solidFill>
                  <a:srgbClr val="C00000"/>
                </a:solidFill>
                <a:latin typeface="Open Sans" panose="020B0606030504020204"/>
              </a:rPr>
              <a:t>. 61-32 &amp; 61-16.1</a:t>
            </a:r>
          </a:p>
          <a:p>
            <a:pPr lvl="1">
              <a:lnSpc>
                <a:spcPct val="120000"/>
              </a:lnSpc>
            </a:pPr>
            <a:r>
              <a:rPr lang="en-US" sz="3000" b="1" i="1" dirty="0">
                <a:solidFill>
                  <a:schemeClr val="tx1"/>
                </a:solidFill>
                <a:latin typeface="Open Sans" panose="020B0606030504020204"/>
              </a:rPr>
              <a:t>Midwest Practice (ND, SD, MN, IA)</a:t>
            </a:r>
          </a:p>
          <a:p>
            <a:pPr lvl="1">
              <a:lnSpc>
                <a:spcPct val="120000"/>
              </a:lnSpc>
            </a:pPr>
            <a:r>
              <a:rPr lang="en-US" sz="3000" dirty="0">
                <a:solidFill>
                  <a:srgbClr val="C00000"/>
                </a:solidFill>
                <a:latin typeface="Open Sans" panose="020B0606030504020204"/>
              </a:rPr>
              <a:t>Watershed Districts and Drainage Districts</a:t>
            </a:r>
          </a:p>
          <a:p>
            <a:pPr lvl="1">
              <a:lnSpc>
                <a:spcPct val="120000"/>
              </a:lnSpc>
            </a:pPr>
            <a:r>
              <a:rPr lang="en-US" sz="3000" dirty="0">
                <a:solidFill>
                  <a:srgbClr val="C00000"/>
                </a:solidFill>
                <a:latin typeface="Open Sans" panose="020B0606030504020204"/>
              </a:rPr>
              <a:t>Public Drainage Authorities</a:t>
            </a:r>
          </a:p>
          <a:p>
            <a:pPr lvl="1">
              <a:lnSpc>
                <a:spcPct val="120000"/>
              </a:lnSpc>
            </a:pPr>
            <a:r>
              <a:rPr lang="en-US" sz="3000" dirty="0">
                <a:solidFill>
                  <a:srgbClr val="C00000"/>
                </a:solidFill>
                <a:latin typeface="Open Sans" panose="020B0606030504020204"/>
              </a:rPr>
              <a:t>Water Management Litigation</a:t>
            </a:r>
          </a:p>
          <a:p>
            <a:pPr lvl="1"/>
            <a:endParaRPr lang="en-US" dirty="0">
              <a:solidFill>
                <a:schemeClr val="accent2"/>
              </a:solidFill>
              <a:latin typeface="Open Sans" panose="020B0606030504020204"/>
            </a:endParaRPr>
          </a:p>
        </p:txBody>
      </p:sp>
      <p:sp>
        <p:nvSpPr>
          <p:cNvPr id="11" name="Text Placeholder 9"/>
          <p:cNvSpPr>
            <a:spLocks noGrp="1"/>
          </p:cNvSpPr>
          <p:nvPr>
            <p:ph type="body" sz="quarter" idx="3"/>
          </p:nvPr>
        </p:nvSpPr>
        <p:spPr>
          <a:xfrm>
            <a:off x="697626" y="1373737"/>
            <a:ext cx="3657600" cy="381000"/>
          </a:xfrm>
          <a:solidFill>
            <a:schemeClr val="tx1"/>
          </a:solidFill>
        </p:spPr>
        <p:txBody>
          <a:bodyPr>
            <a:normAutofit/>
          </a:bodyPr>
          <a:lstStyle/>
          <a:p>
            <a:pPr algn="ctr"/>
            <a:r>
              <a:rPr lang="en-US" sz="1800" b="1" dirty="0">
                <a:solidFill>
                  <a:schemeClr val="bg1"/>
                </a:solidFill>
                <a:latin typeface="Open Sans" panose="020B0606030504020204"/>
              </a:rPr>
              <a:t>Government &amp; Water Law</a:t>
            </a:r>
          </a:p>
        </p:txBody>
      </p:sp>
      <p:sp>
        <p:nvSpPr>
          <p:cNvPr id="4" name="TextBox 3"/>
          <p:cNvSpPr txBox="1"/>
          <p:nvPr/>
        </p:nvSpPr>
        <p:spPr>
          <a:xfrm>
            <a:off x="-2133600" y="1524000"/>
            <a:ext cx="184731" cy="369332"/>
          </a:xfrm>
          <a:prstGeom prst="rect">
            <a:avLst/>
          </a:prstGeom>
          <a:noFill/>
        </p:spPr>
        <p:txBody>
          <a:bodyPr wrap="none" rtlCol="0">
            <a:spAutoFit/>
          </a:bodyPr>
          <a:lstStyle/>
          <a:p>
            <a:endParaRPr lang="en-US" dirty="0"/>
          </a:p>
        </p:txBody>
      </p:sp>
      <p:pic>
        <p:nvPicPr>
          <p:cNvPr id="1026" name="Picture 1" descr="50 year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3481" y="142021"/>
            <a:ext cx="1667694" cy="106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9">
            <a:extLst>
              <a:ext uri="{FF2B5EF4-FFF2-40B4-BE49-F238E27FC236}">
                <a16:creationId xmlns:a16="http://schemas.microsoft.com/office/drawing/2014/main" id="{5EECF952-96B6-40C2-BD44-A994F634B823}"/>
              </a:ext>
            </a:extLst>
          </p:cNvPr>
          <p:cNvSpPr txBox="1">
            <a:spLocks/>
          </p:cNvSpPr>
          <p:nvPr/>
        </p:nvSpPr>
        <p:spPr>
          <a:xfrm>
            <a:off x="4733364" y="1373736"/>
            <a:ext cx="3657600" cy="381001"/>
          </a:xfrm>
          <a:prstGeom prst="rect">
            <a:avLst/>
          </a:prstGeom>
          <a:solidFill>
            <a:schemeClr val="tx1"/>
          </a:solidFill>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a:solidFill>
                  <a:schemeClr val="bg1"/>
                </a:solidFill>
                <a:latin typeface="Open Sans" panose="020B0606030504020204"/>
              </a:rPr>
              <a:t>Who is Rinke Noonan?</a:t>
            </a:r>
            <a:endParaRPr lang="en-US" dirty="0">
              <a:solidFill>
                <a:schemeClr val="bg1"/>
              </a:solidFill>
              <a:latin typeface="Open Sans" panose="020B0606030504020204"/>
            </a:endParaRPr>
          </a:p>
        </p:txBody>
      </p:sp>
      <p:sp>
        <p:nvSpPr>
          <p:cNvPr id="14" name="Content Placeholder 8">
            <a:extLst>
              <a:ext uri="{FF2B5EF4-FFF2-40B4-BE49-F238E27FC236}">
                <a16:creationId xmlns:a16="http://schemas.microsoft.com/office/drawing/2014/main" id="{2B76BC64-2020-4EA5-B604-11D7A6D07B09}"/>
              </a:ext>
            </a:extLst>
          </p:cNvPr>
          <p:cNvSpPr>
            <a:spLocks noGrp="1"/>
          </p:cNvSpPr>
          <p:nvPr>
            <p:ph sz="quarter" idx="4"/>
          </p:nvPr>
        </p:nvSpPr>
        <p:spPr>
          <a:xfrm>
            <a:off x="4733364" y="1812571"/>
            <a:ext cx="3657600" cy="1464029"/>
          </a:xfrm>
        </p:spPr>
        <p:txBody>
          <a:bodyPr>
            <a:normAutofit/>
          </a:bodyPr>
          <a:lstStyle/>
          <a:p>
            <a:r>
              <a:rPr lang="en-US" sz="1800" b="1" i="1" dirty="0">
                <a:solidFill>
                  <a:schemeClr val="tx1"/>
                </a:solidFill>
              </a:rPr>
              <a:t>Celebrating 50 years. </a:t>
            </a:r>
          </a:p>
          <a:p>
            <a:pPr lvl="1"/>
            <a:r>
              <a:rPr lang="en-US" b="1" dirty="0">
                <a:solidFill>
                  <a:schemeClr val="tx1"/>
                </a:solidFill>
              </a:rPr>
              <a:t>28 Attorneys &amp; 60 Staff </a:t>
            </a:r>
          </a:p>
          <a:p>
            <a:pPr lvl="1"/>
            <a:r>
              <a:rPr lang="en-US" b="1" dirty="0">
                <a:solidFill>
                  <a:schemeClr val="tx1"/>
                </a:solidFill>
              </a:rPr>
              <a:t>Upper Midwest Leading Law Firm in Water Law.</a:t>
            </a:r>
          </a:p>
        </p:txBody>
      </p:sp>
      <p:sp>
        <p:nvSpPr>
          <p:cNvPr id="15" name="Text Placeholder 6">
            <a:extLst>
              <a:ext uri="{FF2B5EF4-FFF2-40B4-BE49-F238E27FC236}">
                <a16:creationId xmlns:a16="http://schemas.microsoft.com/office/drawing/2014/main" id="{3F0343D6-F2CE-4309-A7D2-B1F198A1399A}"/>
              </a:ext>
            </a:extLst>
          </p:cNvPr>
          <p:cNvSpPr>
            <a:spLocks noGrp="1"/>
          </p:cNvSpPr>
          <p:nvPr>
            <p:ph type="body" idx="1"/>
          </p:nvPr>
        </p:nvSpPr>
        <p:spPr>
          <a:xfrm>
            <a:off x="4759036" y="3248489"/>
            <a:ext cx="3657600" cy="361021"/>
          </a:xfrm>
          <a:solidFill>
            <a:schemeClr val="tx1"/>
          </a:solidFill>
        </p:spPr>
        <p:txBody>
          <a:bodyPr>
            <a:normAutofit/>
          </a:bodyPr>
          <a:lstStyle/>
          <a:p>
            <a:r>
              <a:rPr lang="en-US" sz="1800" b="1" dirty="0">
                <a:solidFill>
                  <a:schemeClr val="bg1"/>
                </a:solidFill>
                <a:latin typeface="Open Sans" panose="020B0606030504020204"/>
              </a:rPr>
              <a:t>Water Law Attorneys</a:t>
            </a:r>
          </a:p>
        </p:txBody>
      </p:sp>
      <p:sp>
        <p:nvSpPr>
          <p:cNvPr id="16" name="Content Placeholder 7">
            <a:extLst>
              <a:ext uri="{FF2B5EF4-FFF2-40B4-BE49-F238E27FC236}">
                <a16:creationId xmlns:a16="http://schemas.microsoft.com/office/drawing/2014/main" id="{8602658D-3DC8-4643-AFC3-93089B012A12}"/>
              </a:ext>
            </a:extLst>
          </p:cNvPr>
          <p:cNvSpPr txBox="1">
            <a:spLocks/>
          </p:cNvSpPr>
          <p:nvPr/>
        </p:nvSpPr>
        <p:spPr>
          <a:xfrm>
            <a:off x="4717377" y="3944449"/>
            <a:ext cx="3699259" cy="105664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b="1"/>
              <a:t>Kale Van Bruggen</a:t>
            </a:r>
          </a:p>
          <a:p>
            <a:pPr lvl="1"/>
            <a:r>
              <a:rPr lang="en-US" b="1"/>
              <a:t>John Kolb</a:t>
            </a:r>
          </a:p>
          <a:p>
            <a:pPr lvl="1"/>
            <a:r>
              <a:rPr lang="en-US" b="1"/>
              <a:t>Jerry Von Korff</a:t>
            </a:r>
          </a:p>
          <a:p>
            <a:pPr lvl="1"/>
            <a:endParaRPr lang="en-US" dirty="0">
              <a:solidFill>
                <a:schemeClr val="accent2"/>
              </a:solidFill>
            </a:endParaRPr>
          </a:p>
        </p:txBody>
      </p:sp>
    </p:spTree>
    <p:extLst>
      <p:ext uri="{BB962C8B-B14F-4D97-AF65-F5344CB8AC3E}">
        <p14:creationId xmlns:p14="http://schemas.microsoft.com/office/powerpoint/2010/main" val="357949910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8068408" cy="914400"/>
          </a:xfrm>
        </p:spPr>
        <p:txBody>
          <a:bodyPr>
            <a:normAutofit/>
          </a:bodyPr>
          <a:lstStyle/>
          <a:p>
            <a:r>
              <a:rPr lang="en-US" sz="3600" dirty="0">
                <a:solidFill>
                  <a:srgbClr val="003C79"/>
                </a:solidFill>
                <a:latin typeface="Open Sans" panose="020B0606030504020204"/>
              </a:rPr>
              <a:t>PROJECT SCOPE AND PURPOSE</a:t>
            </a:r>
          </a:p>
        </p:txBody>
      </p:sp>
      <p:sp>
        <p:nvSpPr>
          <p:cNvPr id="5" name="Rectangle 4">
            <a:extLst>
              <a:ext uri="{FF2B5EF4-FFF2-40B4-BE49-F238E27FC236}">
                <a16:creationId xmlns:a16="http://schemas.microsoft.com/office/drawing/2014/main" id="{ABCA6072-1B77-406A-9DFC-BA23DD85A97A}"/>
              </a:ext>
            </a:extLst>
          </p:cNvPr>
          <p:cNvSpPr/>
          <p:nvPr/>
        </p:nvSpPr>
        <p:spPr>
          <a:xfrm>
            <a:off x="304800" y="1676400"/>
            <a:ext cx="8458200" cy="4401205"/>
          </a:xfrm>
          <a:prstGeom prst="rect">
            <a:avLst/>
          </a:prstGeom>
        </p:spPr>
        <p:txBody>
          <a:bodyPr wrap="square">
            <a:spAutoFit/>
          </a:bodyPr>
          <a:lstStyle/>
          <a:p>
            <a:pPr marL="914400" lvl="1" indent="-457200">
              <a:buFont typeface="Arial" panose="020B0604020202020204" pitchFamily="34" charset="0"/>
              <a:buChar char="•"/>
            </a:pPr>
            <a:r>
              <a:rPr lang="en-US" sz="2800" dirty="0">
                <a:latin typeface="Open Sans" panose="020B0606030504020204"/>
                <a:ea typeface="Verdana" panose="020B0604030504040204" pitchFamily="34" charset="0"/>
                <a:cs typeface="Verdana" panose="020B0604030504040204" pitchFamily="34" charset="0"/>
              </a:rPr>
              <a:t>OHWM analysis of historic Missouri River bed under what is now Lake Sakakawea.</a:t>
            </a:r>
          </a:p>
          <a:p>
            <a:pPr marL="914400" lvl="1" indent="-457200">
              <a:buFont typeface="Arial" panose="020B0604020202020204" pitchFamily="34" charset="0"/>
              <a:buChar char="•"/>
            </a:pPr>
            <a:r>
              <a:rPr lang="en-US" sz="2800" dirty="0">
                <a:latin typeface="Open Sans" panose="020B0606030504020204"/>
                <a:ea typeface="Verdana" panose="020B0604030504040204" pitchFamily="34" charset="0"/>
                <a:cs typeface="Verdana" panose="020B0604030504040204" pitchFamily="34" charset="0"/>
              </a:rPr>
              <a:t>Initiated by State Legislation for reviewing the delineation of state-owned land.</a:t>
            </a:r>
          </a:p>
          <a:p>
            <a:pPr marL="914400" lvl="1" indent="-457200">
              <a:buFont typeface="Arial" panose="020B0604020202020204" pitchFamily="34" charset="0"/>
              <a:buChar char="•"/>
            </a:pPr>
            <a:r>
              <a:rPr lang="en-US" sz="2800" dirty="0">
                <a:latin typeface="Open Sans" panose="020B0606030504020204"/>
                <a:ea typeface="Verdana" panose="020B0604030504040204" pitchFamily="34" charset="0"/>
                <a:cs typeface="Verdana" panose="020B0604030504040204" pitchFamily="34" charset="0"/>
              </a:rPr>
              <a:t>Presumptive determination is the US Army Corps of Engineers (USACE) survey.</a:t>
            </a:r>
          </a:p>
          <a:p>
            <a:pPr lvl="1"/>
            <a:r>
              <a:rPr lang="en-US" sz="2800" b="1" dirty="0">
                <a:latin typeface="Open Sans" panose="020B0606030504020204"/>
                <a:ea typeface="Verdana" panose="020B0604030504040204" pitchFamily="34" charset="0"/>
                <a:cs typeface="Verdana" panose="020B0604030504040204" pitchFamily="34" charset="0"/>
              </a:rPr>
              <a:t>Goal </a:t>
            </a:r>
            <a:r>
              <a:rPr lang="en-US" sz="2800" dirty="0">
                <a:latin typeface="Open Sans" panose="020B0606030504020204"/>
                <a:ea typeface="Verdana" panose="020B0604030504040204" pitchFamily="34" charset="0"/>
                <a:cs typeface="Verdana" panose="020B0604030504040204" pitchFamily="34" charset="0"/>
              </a:rPr>
              <a:t>– Determine if clear and convincing evidence is present that the USACE survey does not accurately represent the OHWM of the historic Missouri riverbed per state law.</a:t>
            </a:r>
          </a:p>
        </p:txBody>
      </p:sp>
    </p:spTree>
    <p:extLst>
      <p:ext uri="{BB962C8B-B14F-4D97-AF65-F5344CB8AC3E}">
        <p14:creationId xmlns:p14="http://schemas.microsoft.com/office/powerpoint/2010/main" val="3668818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8068408" cy="914400"/>
          </a:xfrm>
        </p:spPr>
        <p:txBody>
          <a:bodyPr>
            <a:normAutofit/>
          </a:bodyPr>
          <a:lstStyle/>
          <a:p>
            <a:r>
              <a:rPr lang="en-US" sz="3600" dirty="0">
                <a:solidFill>
                  <a:srgbClr val="003C79"/>
                </a:solidFill>
                <a:latin typeface="Open Sans" panose="020B0606030504020204"/>
              </a:rPr>
              <a:t>OHWM DEFINITION</a:t>
            </a:r>
          </a:p>
        </p:txBody>
      </p:sp>
      <p:sp>
        <p:nvSpPr>
          <p:cNvPr id="5" name="Rectangle 4">
            <a:extLst>
              <a:ext uri="{FF2B5EF4-FFF2-40B4-BE49-F238E27FC236}">
                <a16:creationId xmlns:a16="http://schemas.microsoft.com/office/drawing/2014/main" id="{ABCA6072-1B77-406A-9DFC-BA23DD85A97A}"/>
              </a:ext>
            </a:extLst>
          </p:cNvPr>
          <p:cNvSpPr/>
          <p:nvPr/>
        </p:nvSpPr>
        <p:spPr>
          <a:xfrm>
            <a:off x="0" y="1516064"/>
            <a:ext cx="8763000" cy="2369880"/>
          </a:xfrm>
          <a:prstGeom prst="rect">
            <a:avLst/>
          </a:prstGeom>
        </p:spPr>
        <p:txBody>
          <a:bodyPr wrap="square">
            <a:spAutoFit/>
          </a:bodyPr>
          <a:lstStyle/>
          <a:p>
            <a:pPr lvl="1"/>
            <a:r>
              <a:rPr lang="en-US" sz="2400" dirty="0">
                <a:latin typeface="Open Sans" panose="020B0606030504020204"/>
                <a:ea typeface="Verdana" panose="020B0604030504040204" pitchFamily="34" charset="0"/>
                <a:cs typeface="Verdana" panose="020B0604030504040204" pitchFamily="34" charset="0"/>
              </a:rPr>
              <a:t>Based on State case law:</a:t>
            </a:r>
          </a:p>
          <a:p>
            <a:pPr lvl="1"/>
            <a:endParaRPr lang="en-US" sz="2400" dirty="0">
              <a:latin typeface="Open Sans" panose="020B0606030504020204"/>
              <a:ea typeface="Verdana" panose="020B0604030504040204" pitchFamily="34" charset="0"/>
              <a:cs typeface="Verdana" panose="020B0604030504040204" pitchFamily="34" charset="0"/>
            </a:endParaRPr>
          </a:p>
          <a:p>
            <a:pPr lvl="1"/>
            <a:r>
              <a:rPr lang="en-US" sz="2400" dirty="0">
                <a:solidFill>
                  <a:schemeClr val="accent1">
                    <a:lumMod val="50000"/>
                  </a:schemeClr>
                </a:solidFill>
                <a:latin typeface="Open Sans" panose="020B0606030504020204"/>
                <a:ea typeface="Verdana" panose="020B0604030504040204" pitchFamily="34" charset="0"/>
                <a:cs typeface="Verdana" panose="020B0604030504040204" pitchFamily="34" charset="0"/>
              </a:rPr>
              <a:t>The OHWM is the point at which the presence of action of the water is so continuous as to destroy the value of the land for agricultural purposes, including hay lands.</a:t>
            </a:r>
          </a:p>
          <a:p>
            <a:pPr marL="914400" lvl="1" indent="-457200">
              <a:buFont typeface="Arial" panose="020B0604020202020204" pitchFamily="34" charset="0"/>
              <a:buChar char="•"/>
            </a:pPr>
            <a:endParaRPr lang="en-US" sz="2800" dirty="0">
              <a:latin typeface="Open Sans" panose="020B0606030504020204"/>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5635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4592" y="601663"/>
            <a:ext cx="8068408" cy="914400"/>
          </a:xfrm>
        </p:spPr>
        <p:txBody>
          <a:bodyPr>
            <a:normAutofit/>
          </a:bodyPr>
          <a:lstStyle/>
          <a:p>
            <a:r>
              <a:rPr lang="en-US" sz="3600" dirty="0">
                <a:solidFill>
                  <a:srgbClr val="003C79"/>
                </a:solidFill>
                <a:latin typeface="Open Sans" panose="020B0606030504020204"/>
              </a:rPr>
              <a:t>OHWM DEFINITION</a:t>
            </a:r>
          </a:p>
        </p:txBody>
      </p:sp>
      <p:sp>
        <p:nvSpPr>
          <p:cNvPr id="5" name="Rectangle 4">
            <a:extLst>
              <a:ext uri="{FF2B5EF4-FFF2-40B4-BE49-F238E27FC236}">
                <a16:creationId xmlns:a16="http://schemas.microsoft.com/office/drawing/2014/main" id="{ABCA6072-1B77-406A-9DFC-BA23DD85A97A}"/>
              </a:ext>
            </a:extLst>
          </p:cNvPr>
          <p:cNvSpPr/>
          <p:nvPr/>
        </p:nvSpPr>
        <p:spPr>
          <a:xfrm>
            <a:off x="0" y="1516064"/>
            <a:ext cx="8763000" cy="3847207"/>
          </a:xfrm>
          <a:prstGeom prst="rect">
            <a:avLst/>
          </a:prstGeom>
        </p:spPr>
        <p:txBody>
          <a:bodyPr wrap="square">
            <a:spAutoFit/>
          </a:bodyPr>
          <a:lstStyle/>
          <a:p>
            <a:pPr lvl="1"/>
            <a:r>
              <a:rPr lang="en-US" sz="2400" dirty="0">
                <a:latin typeface="Open Sans" panose="020B0606030504020204"/>
                <a:ea typeface="Verdana" panose="020B0604030504040204" pitchFamily="34" charset="0"/>
                <a:cs typeface="Verdana" panose="020B0604030504040204" pitchFamily="34" charset="0"/>
              </a:rPr>
              <a:t>Based on State case law:</a:t>
            </a:r>
          </a:p>
          <a:p>
            <a:pPr lvl="1"/>
            <a:endParaRPr lang="en-US" sz="2400" dirty="0">
              <a:latin typeface="Open Sans" panose="020B0606030504020204"/>
              <a:ea typeface="Verdana" panose="020B0604030504040204" pitchFamily="34" charset="0"/>
              <a:cs typeface="Verdana" panose="020B0604030504040204" pitchFamily="34" charset="0"/>
            </a:endParaRPr>
          </a:p>
          <a:p>
            <a:pPr marL="914400" lvl="1" indent="-4572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Occurs “at the level where significant, major, and substantial terrestrial vegetation ends or ceases to grow.”</a:t>
            </a:r>
          </a:p>
          <a:p>
            <a:pPr marL="914400" lvl="1" indent="-4572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Accretions presumed to be above the OHWM and are not sovereign. </a:t>
            </a:r>
          </a:p>
          <a:p>
            <a:pPr marL="914400" lvl="1" indent="-457200">
              <a:buFont typeface="Arial" panose="020B0604020202020204" pitchFamily="34" charset="0"/>
              <a:buChar char="•"/>
            </a:pPr>
            <a:r>
              <a:rPr lang="en-US" sz="2400" dirty="0">
                <a:latin typeface="Open Sans" panose="020B0606030504020204"/>
                <a:ea typeface="Verdana" panose="020B0604030504040204" pitchFamily="34" charset="0"/>
                <a:cs typeface="Verdana" panose="020B0604030504040204" pitchFamily="34" charset="0"/>
              </a:rPr>
              <a:t>Low-lying flat lands where the OHWM impracticable to determine due to inconclusive aerial photography or vegetation analysis is presumed above OHWM.</a:t>
            </a:r>
          </a:p>
          <a:p>
            <a:pPr marL="914400" lvl="1" indent="-457200">
              <a:buFont typeface="Arial" panose="020B0604020202020204" pitchFamily="34" charset="0"/>
              <a:buChar char="•"/>
            </a:pPr>
            <a:endParaRPr lang="en-US" sz="2800" dirty="0">
              <a:latin typeface="Open Sans" panose="020B0606030504020204"/>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3580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52400"/>
            <a:ext cx="7864475" cy="914400"/>
          </a:xfrm>
        </p:spPr>
        <p:txBody>
          <a:bodyPr>
            <a:normAutofit/>
          </a:bodyPr>
          <a:lstStyle/>
          <a:p>
            <a:r>
              <a:rPr lang="en-US" sz="3600" dirty="0">
                <a:solidFill>
                  <a:srgbClr val="003C79"/>
                </a:solidFill>
                <a:latin typeface="Open Sans" panose="020B0606030504020204"/>
              </a:rPr>
              <a:t>PROJECT AREA</a:t>
            </a:r>
          </a:p>
        </p:txBody>
      </p:sp>
      <p:pic>
        <p:nvPicPr>
          <p:cNvPr id="2" name="Picture 1">
            <a:extLst>
              <a:ext uri="{FF2B5EF4-FFF2-40B4-BE49-F238E27FC236}">
                <a16:creationId xmlns:a16="http://schemas.microsoft.com/office/drawing/2014/main" id="{14CFDB4C-EB33-4DBD-BAEB-9655AB4E43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917510"/>
            <a:ext cx="6705597" cy="5181598"/>
          </a:xfrm>
          <a:prstGeom prst="rect">
            <a:avLst/>
          </a:prstGeom>
        </p:spPr>
      </p:pic>
    </p:spTree>
    <p:extLst>
      <p:ext uri="{BB962C8B-B14F-4D97-AF65-F5344CB8AC3E}">
        <p14:creationId xmlns:p14="http://schemas.microsoft.com/office/powerpoint/2010/main" val="3554960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Enterprise Full</Template>
  <TotalTime>3015</TotalTime>
  <Words>1047</Words>
  <Application>Microsoft Office PowerPoint</Application>
  <PresentationFormat>On-screen Show (4:3)</PresentationFormat>
  <Paragraphs>172</Paragraphs>
  <Slides>33</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Calibri</vt:lpstr>
      <vt:lpstr>Calibri Light</vt:lpstr>
      <vt:lpstr>Open Sans</vt:lpstr>
      <vt:lpstr>Open Sans Extrabold</vt:lpstr>
      <vt:lpstr>Times New Roman</vt:lpstr>
      <vt:lpstr>Verdana</vt:lpstr>
      <vt:lpstr>Wingdings</vt:lpstr>
      <vt:lpstr>Office Theme</vt:lpstr>
      <vt:lpstr>1_Office Theme</vt:lpstr>
      <vt:lpstr>PowerPoint Presentation</vt:lpstr>
      <vt:lpstr>OUTLINE</vt:lpstr>
      <vt:lpstr>INDUSTRIAL COMMISSION Department of Mineral  Resources </vt:lpstr>
      <vt:lpstr>WENCK ASSOCIATES, INC.</vt:lpstr>
      <vt:lpstr>RINKE NOONAN LAW FIRM</vt:lpstr>
      <vt:lpstr>PROJECT SCOPE AND PURPOSE</vt:lpstr>
      <vt:lpstr>OHWM DEFINITION</vt:lpstr>
      <vt:lpstr>OHWM DEFINITION</vt:lpstr>
      <vt:lpstr>PROJECT AREA</vt:lpstr>
      <vt:lpstr>SCOPE OF WORK</vt:lpstr>
      <vt:lpstr>DATA COMPILATION</vt:lpstr>
      <vt:lpstr>LEGAL RESEARCH – State Case Law</vt:lpstr>
      <vt:lpstr>LEGAL RESEARCH</vt:lpstr>
      <vt:lpstr>LEGAL RESEARCH</vt:lpstr>
      <vt:lpstr>DATA ANALYSIS</vt:lpstr>
      <vt:lpstr>DATA PROCESSING</vt:lpstr>
      <vt:lpstr>USGS FLOWS (PRE-DAM)</vt:lpstr>
      <vt:lpstr>PowerPoint Presentation</vt:lpstr>
      <vt:lpstr>DELINEATION METHODOLOGY</vt:lpstr>
      <vt:lpstr>Data Analysis</vt:lpstr>
      <vt:lpstr>PowerPoint Presentation</vt:lpstr>
      <vt:lpstr>USACE CROSS SECTION 1613.6</vt:lpstr>
      <vt:lpstr>Data Analysis</vt:lpstr>
      <vt:lpstr>Data Analysis</vt:lpstr>
      <vt:lpstr>PowerPoint Presentation</vt:lpstr>
      <vt:lpstr>TABLE 2 RESULTS</vt:lpstr>
      <vt:lpstr>Data Analysis</vt:lpstr>
      <vt:lpstr>Data Analysis</vt:lpstr>
      <vt:lpstr>Data Analysis</vt:lpstr>
      <vt:lpstr>Data Analysis</vt:lpstr>
      <vt:lpstr>OVERALL RESULTS</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Wenck Associates</dc:title>
  <dc:creator>Beth R. Geving</dc:creator>
  <cp:lastModifiedBy>Joel W. Toso</cp:lastModifiedBy>
  <cp:revision>222</cp:revision>
  <cp:lastPrinted>2018-04-11T20:37:10Z</cp:lastPrinted>
  <dcterms:created xsi:type="dcterms:W3CDTF">2015-02-25T15:00:12Z</dcterms:created>
  <dcterms:modified xsi:type="dcterms:W3CDTF">2018-04-17T14:17:17Z</dcterms:modified>
</cp:coreProperties>
</file>